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16"/>
  </p:notesMasterIdLst>
  <p:handoutMasterIdLst>
    <p:handoutMasterId r:id="rId17"/>
  </p:handoutMasterIdLst>
  <p:sldIdLst>
    <p:sldId id="268" r:id="rId2"/>
    <p:sldId id="256" r:id="rId3"/>
    <p:sldId id="257" r:id="rId4"/>
    <p:sldId id="258" r:id="rId5"/>
    <p:sldId id="259" r:id="rId6"/>
    <p:sldId id="260" r:id="rId7"/>
    <p:sldId id="261" r:id="rId8"/>
    <p:sldId id="269" r:id="rId9"/>
    <p:sldId id="270" r:id="rId10"/>
    <p:sldId id="263" r:id="rId11"/>
    <p:sldId id="264" r:id="rId12"/>
    <p:sldId id="262" r:id="rId13"/>
    <p:sldId id="266" r:id="rId14"/>
    <p:sldId id="267"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86" autoAdjust="0"/>
    <p:restoredTop sz="83452" autoAdjust="0"/>
  </p:normalViewPr>
  <p:slideViewPr>
    <p:cSldViewPr snapToGrid="0">
      <p:cViewPr varScale="1">
        <p:scale>
          <a:sx n="71" d="100"/>
          <a:sy n="71" d="100"/>
        </p:scale>
        <p:origin x="1147"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BA1C5E37-B195-4B8E-B98E-1F914798448E}" type="datetimeFigureOut">
              <a:rPr lang="en-GB" smtClean="0"/>
              <a:t>13/10/2025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7D6C35AC-5DA8-4248-B893-7356A085EC96}" type="slidenum">
              <a:rPr lang="en-GB" smtClean="0"/>
              <a:t>‹#›</a:t>
            </a:fld>
            <a:endParaRPr lang="en-GB"/>
          </a:p>
        </p:txBody>
      </p:sp>
    </p:spTree>
    <p:extLst>
      <p:ext uri="{BB962C8B-B14F-4D97-AF65-F5344CB8AC3E}">
        <p14:creationId xmlns:p14="http://schemas.microsoft.com/office/powerpoint/2010/main" val="23659748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D3C2441-A8E7-4948-97DD-782F9B9A7419}" type="datetimeFigureOut">
              <a:rPr lang="en-GB" smtClean="0"/>
              <a:t>13/10/2025</a:t>
            </a:fld>
            <a:endParaRPr lang="en-GB"/>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36CC755-A658-4A03-9D54-15B6CB214A25}" type="slidenum">
              <a:rPr lang="en-GB" smtClean="0"/>
              <a:t>‹#›</a:t>
            </a:fld>
            <a:endParaRPr lang="en-GB"/>
          </a:p>
        </p:txBody>
      </p:sp>
    </p:spTree>
    <p:extLst>
      <p:ext uri="{BB962C8B-B14F-4D97-AF65-F5344CB8AC3E}">
        <p14:creationId xmlns:p14="http://schemas.microsoft.com/office/powerpoint/2010/main" val="3832186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Into self</a:t>
            </a:r>
          </a:p>
        </p:txBody>
      </p:sp>
      <p:sp>
        <p:nvSpPr>
          <p:cNvPr id="4" name="Slide Number Placeholder 3"/>
          <p:cNvSpPr>
            <a:spLocks noGrp="1"/>
          </p:cNvSpPr>
          <p:nvPr>
            <p:ph type="sldNum" sz="quarter" idx="10"/>
          </p:nvPr>
        </p:nvSpPr>
        <p:spPr/>
        <p:txBody>
          <a:bodyPr/>
          <a:lstStyle/>
          <a:p>
            <a:fld id="{C36CC755-A658-4A03-9D54-15B6CB214A25}" type="slidenum">
              <a:rPr lang="en-GB" smtClean="0"/>
              <a:t>1</a:t>
            </a:fld>
            <a:endParaRPr lang="en-GB"/>
          </a:p>
        </p:txBody>
      </p:sp>
    </p:spTree>
    <p:extLst>
      <p:ext uri="{BB962C8B-B14F-4D97-AF65-F5344CB8AC3E}">
        <p14:creationId xmlns:p14="http://schemas.microsoft.com/office/powerpoint/2010/main" val="3914894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3184992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760270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56169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9E2CC9-9DD0-44B8-A9B1-4ABF58D1FDEF}" type="datetimeFigureOut">
              <a:rPr lang="en-GB" smtClean="0"/>
              <a:t>13/10/2025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3992223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9E2CC9-9DD0-44B8-A9B1-4ABF58D1FDEF}" type="datetimeFigureOut">
              <a:rPr lang="en-GB" smtClean="0"/>
              <a:t>13/10/2025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2591225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9E2CC9-9DD0-44B8-A9B1-4ABF58D1FDEF}" type="datetimeFigureOut">
              <a:rPr lang="en-GB" smtClean="0"/>
              <a:t>13/10/2025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1378171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9E2CC9-9DD0-44B8-A9B1-4ABF58D1FDEF}" type="datetimeFigureOut">
              <a:rPr lang="en-GB" smtClean="0"/>
              <a:t>13/10/2025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2841057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99E2CC9-9DD0-44B8-A9B1-4ABF58D1FDEF}" type="datetimeFigureOut">
              <a:rPr lang="en-GB" smtClean="0"/>
              <a:t>13/10/2025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2756353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99E2CC9-9DD0-44B8-A9B1-4ABF58D1FDEF}" type="datetimeFigureOut">
              <a:rPr lang="en-GB" smtClean="0"/>
              <a:t>13/10/2025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209335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27434997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75044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3346328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648072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12318966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30485792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9E2CC9-9DD0-44B8-A9B1-4ABF58D1FDEF}"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0B73B1-DF45-464A-AF98-E4F0DDBA705F}" type="slidenum">
              <a:rPr lang="en-GB" smtClean="0"/>
              <a:t>‹#›</a:t>
            </a:fld>
            <a:endParaRPr lang="en-GB"/>
          </a:p>
        </p:txBody>
      </p:sp>
    </p:spTree>
    <p:extLst>
      <p:ext uri="{BB962C8B-B14F-4D97-AF65-F5344CB8AC3E}">
        <p14:creationId xmlns:p14="http://schemas.microsoft.com/office/powerpoint/2010/main" val="2021572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99E2CC9-9DD0-44B8-A9B1-4ABF58D1FDEF}" type="datetimeFigureOut">
              <a:rPr lang="en-GB" smtClean="0"/>
              <a:t>13/10/2025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1A0B73B1-DF45-464A-AF98-E4F0DDBA705F}" type="slidenum">
              <a:rPr lang="en-GB" smtClean="0"/>
              <a:t>‹#›</a:t>
            </a:fld>
            <a:endParaRPr lang="en-GB"/>
          </a:p>
        </p:txBody>
      </p:sp>
    </p:spTree>
    <p:extLst>
      <p:ext uri="{BB962C8B-B14F-4D97-AF65-F5344CB8AC3E}">
        <p14:creationId xmlns:p14="http://schemas.microsoft.com/office/powerpoint/2010/main" val="412707161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36814" y="1126671"/>
            <a:ext cx="8637189" cy="2450636"/>
          </a:xfrm>
        </p:spPr>
        <p:txBody>
          <a:bodyPr/>
          <a:lstStyle/>
          <a:p>
            <a:pPr algn="ctr"/>
            <a:r>
              <a:rPr lang="en-GB" dirty="0"/>
              <a:t>Phonics at </a:t>
            </a:r>
            <a:br>
              <a:rPr lang="en-GB" dirty="0"/>
            </a:br>
            <a:r>
              <a:rPr lang="en-GB" dirty="0" err="1"/>
              <a:t>Meadgate</a:t>
            </a:r>
            <a:r>
              <a:rPr lang="en-GB" dirty="0"/>
              <a:t> Primary School</a:t>
            </a:r>
          </a:p>
        </p:txBody>
      </p:sp>
      <p:sp>
        <p:nvSpPr>
          <p:cNvPr id="5" name="Subtitle 4"/>
          <p:cNvSpPr>
            <a:spLocks noGrp="1"/>
          </p:cNvSpPr>
          <p:nvPr>
            <p:ph type="subTitle" idx="1"/>
          </p:nvPr>
        </p:nvSpPr>
        <p:spPr>
          <a:xfrm>
            <a:off x="636814" y="4050833"/>
            <a:ext cx="8637189" cy="1096899"/>
          </a:xfrm>
        </p:spPr>
        <p:txBody>
          <a:bodyPr>
            <a:normAutofit fontScale="70000" lnSpcReduction="20000"/>
          </a:bodyPr>
          <a:lstStyle/>
          <a:p>
            <a:pPr algn="ctr"/>
            <a:r>
              <a:rPr lang="en-GB" sz="4800" dirty="0"/>
              <a:t>Parent information</a:t>
            </a:r>
          </a:p>
          <a:p>
            <a:pPr algn="ctr"/>
            <a:r>
              <a:rPr lang="en-GB" sz="4800" dirty="0"/>
              <a:t>14</a:t>
            </a:r>
            <a:r>
              <a:rPr lang="en-GB" sz="4800" baseline="30000" dirty="0"/>
              <a:t>th</a:t>
            </a:r>
            <a:r>
              <a:rPr lang="en-GB" sz="4800" dirty="0"/>
              <a:t> October 2025 </a:t>
            </a:r>
          </a:p>
        </p:txBody>
      </p:sp>
    </p:spTree>
    <p:extLst>
      <p:ext uri="{BB962C8B-B14F-4D97-AF65-F5344CB8AC3E}">
        <p14:creationId xmlns:p14="http://schemas.microsoft.com/office/powerpoint/2010/main" val="2630495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What are we going to cover?</a:t>
            </a:r>
          </a:p>
        </p:txBody>
      </p:sp>
      <p:sp>
        <p:nvSpPr>
          <p:cNvPr id="7" name="Content Placeholder 6"/>
          <p:cNvSpPr>
            <a:spLocks noGrp="1"/>
          </p:cNvSpPr>
          <p:nvPr>
            <p:ph sz="half" idx="2"/>
          </p:nvPr>
        </p:nvSpPr>
        <p:spPr>
          <a:xfrm>
            <a:off x="675745" y="1600201"/>
            <a:ext cx="8847078" cy="5114108"/>
          </a:xfrm>
        </p:spPr>
        <p:txBody>
          <a:bodyPr>
            <a:normAutofit/>
          </a:bodyPr>
          <a:lstStyle/>
          <a:p>
            <a:r>
              <a:rPr lang="en-GB" sz="3200" dirty="0"/>
              <a:t>What is phonics?</a:t>
            </a:r>
          </a:p>
          <a:p>
            <a:r>
              <a:rPr lang="en-GB" sz="3200" dirty="0"/>
              <a:t>What is Essential Letters and Sounds?</a:t>
            </a:r>
          </a:p>
          <a:p>
            <a:r>
              <a:rPr lang="en-GB" sz="3200" dirty="0"/>
              <a:t>How we teach phonics</a:t>
            </a:r>
          </a:p>
          <a:p>
            <a:r>
              <a:rPr lang="en-GB" sz="3200" dirty="0"/>
              <a:t>Getting children ready to read</a:t>
            </a:r>
          </a:p>
          <a:p>
            <a:r>
              <a:rPr lang="en-GB" sz="3200" dirty="0"/>
              <a:t>Supporting your child with reading at home</a:t>
            </a:r>
          </a:p>
          <a:p>
            <a:r>
              <a:rPr lang="en-GB" sz="3200" dirty="0"/>
              <a:t>Pronouncing pure sounds</a:t>
            </a:r>
          </a:p>
          <a:p>
            <a:r>
              <a:rPr lang="en-GB" sz="3200" dirty="0"/>
              <a:t>Using the letter formations and spelling sequence to support writing at home.</a:t>
            </a:r>
          </a:p>
        </p:txBody>
      </p:sp>
    </p:spTree>
    <p:extLst>
      <p:ext uri="{BB962C8B-B14F-4D97-AF65-F5344CB8AC3E}">
        <p14:creationId xmlns:p14="http://schemas.microsoft.com/office/powerpoint/2010/main" val="3738297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00151" y="0"/>
            <a:ext cx="9731464" cy="6900714"/>
          </a:xfrm>
          <a:prstGeom prst="rect">
            <a:avLst/>
          </a:prstGeom>
        </p:spPr>
      </p:pic>
      <p:sp>
        <p:nvSpPr>
          <p:cNvPr id="2" name="TextBox 1"/>
          <p:cNvSpPr txBox="1"/>
          <p:nvPr/>
        </p:nvSpPr>
        <p:spPr>
          <a:xfrm>
            <a:off x="5389608" y="5082302"/>
            <a:ext cx="1352550" cy="1323439"/>
          </a:xfrm>
          <a:prstGeom prst="rect">
            <a:avLst/>
          </a:prstGeom>
          <a:ln w="28575"/>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8000" dirty="0"/>
              <a:t>s</a:t>
            </a:r>
          </a:p>
        </p:txBody>
      </p:sp>
    </p:spTree>
    <p:extLst>
      <p:ext uri="{BB962C8B-B14F-4D97-AF65-F5344CB8AC3E}">
        <p14:creationId xmlns:p14="http://schemas.microsoft.com/office/powerpoint/2010/main" val="980780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71601" y="21236"/>
            <a:ext cx="9478240" cy="6836764"/>
          </a:xfrm>
          <a:prstGeom prst="rect">
            <a:avLst/>
          </a:prstGeom>
        </p:spPr>
      </p:pic>
    </p:spTree>
    <p:extLst>
      <p:ext uri="{BB962C8B-B14F-4D97-AF65-F5344CB8AC3E}">
        <p14:creationId xmlns:p14="http://schemas.microsoft.com/office/powerpoint/2010/main" val="3508626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18903" y="617126"/>
            <a:ext cx="3931920" cy="646331"/>
          </a:xfrm>
          <a:prstGeom prst="rect">
            <a:avLst/>
          </a:prstGeom>
          <a:noFill/>
        </p:spPr>
        <p:txBody>
          <a:bodyPr wrap="square" rtlCol="0">
            <a:spAutoFit/>
          </a:bodyPr>
          <a:lstStyle/>
          <a:p>
            <a:r>
              <a:rPr lang="en-GB" sz="3600" b="1" dirty="0">
                <a:solidFill>
                  <a:schemeClr val="accent1">
                    <a:lumMod val="50000"/>
                  </a:schemeClr>
                </a:solidFill>
              </a:rPr>
              <a:t>What is ELS?</a:t>
            </a:r>
          </a:p>
        </p:txBody>
      </p:sp>
      <p:sp>
        <p:nvSpPr>
          <p:cNvPr id="4" name="TextBox 3"/>
          <p:cNvSpPr txBox="1"/>
          <p:nvPr/>
        </p:nvSpPr>
        <p:spPr>
          <a:xfrm>
            <a:off x="627016" y="1724297"/>
            <a:ext cx="8033657" cy="3970318"/>
          </a:xfrm>
          <a:prstGeom prst="rect">
            <a:avLst/>
          </a:prstGeom>
          <a:noFill/>
        </p:spPr>
        <p:txBody>
          <a:bodyPr wrap="square" rtlCol="0">
            <a:spAutoFit/>
          </a:bodyPr>
          <a:lstStyle/>
          <a:p>
            <a:r>
              <a:rPr lang="en-GB" sz="2800" dirty="0"/>
              <a:t>Essential Letters and Sounds (ELS) is our chosen phonics programme. It teaches children to read by identify the phonemes within words and using these to read words.</a:t>
            </a:r>
          </a:p>
          <a:p>
            <a:endParaRPr lang="en-GB" sz="2800" dirty="0"/>
          </a:p>
          <a:p>
            <a:r>
              <a:rPr lang="en-GB" sz="2800" dirty="0"/>
              <a:t>Children experience the joy of books and language whilst rapidly acquiring the skills they need to become fluent independent readers and writers.</a:t>
            </a:r>
          </a:p>
        </p:txBody>
      </p:sp>
      <p:pic>
        <p:nvPicPr>
          <p:cNvPr id="5" name="Picture 4"/>
          <p:cNvPicPr>
            <a:picLocks noChangeAspect="1"/>
          </p:cNvPicPr>
          <p:nvPr/>
        </p:nvPicPr>
        <p:blipFill>
          <a:blip r:embed="rId2"/>
          <a:stretch>
            <a:fillRect/>
          </a:stretch>
        </p:blipFill>
        <p:spPr>
          <a:xfrm>
            <a:off x="5873283" y="483751"/>
            <a:ext cx="2650640" cy="1005415"/>
          </a:xfrm>
          <a:prstGeom prst="rect">
            <a:avLst/>
          </a:prstGeom>
        </p:spPr>
      </p:pic>
    </p:spTree>
    <p:extLst>
      <p:ext uri="{BB962C8B-B14F-4D97-AF65-F5344CB8AC3E}">
        <p14:creationId xmlns:p14="http://schemas.microsoft.com/office/powerpoint/2010/main" val="988417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0374" y="0"/>
            <a:ext cx="9548354" cy="6858000"/>
          </a:xfrm>
          <a:prstGeom prst="rect">
            <a:avLst/>
          </a:prstGeom>
        </p:spPr>
      </p:pic>
    </p:spTree>
    <p:extLst>
      <p:ext uri="{BB962C8B-B14F-4D97-AF65-F5344CB8AC3E}">
        <p14:creationId xmlns:p14="http://schemas.microsoft.com/office/powerpoint/2010/main" val="2014001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57903" y="0"/>
            <a:ext cx="9676191" cy="6858000"/>
          </a:xfrm>
          <a:prstGeom prst="rect">
            <a:avLst/>
          </a:prstGeom>
        </p:spPr>
      </p:pic>
    </p:spTree>
    <p:extLst>
      <p:ext uri="{BB962C8B-B14F-4D97-AF65-F5344CB8AC3E}">
        <p14:creationId xmlns:p14="http://schemas.microsoft.com/office/powerpoint/2010/main" val="177803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638" y="422032"/>
            <a:ext cx="9231924" cy="1197706"/>
          </a:xfrm>
        </p:spPr>
        <p:txBody>
          <a:bodyPr>
            <a:normAutofit fontScale="90000"/>
          </a:bodyPr>
          <a:lstStyle/>
          <a:p>
            <a:r>
              <a:rPr lang="en-GB" dirty="0"/>
              <a:t>Your child will bring a book home every Friday. It will have a colour sticker on it with a letter </a:t>
            </a:r>
            <a:r>
              <a:rPr lang="en-GB" i="1" u="sng" dirty="0">
                <a:latin typeface="Comic Sans MS" panose="030F0702030302020204" pitchFamily="66" charset="0"/>
              </a:rPr>
              <a:t>a</a:t>
            </a:r>
            <a:r>
              <a:rPr lang="en-GB" dirty="0"/>
              <a:t> on.</a:t>
            </a:r>
          </a:p>
        </p:txBody>
      </p:sp>
      <p:sp>
        <p:nvSpPr>
          <p:cNvPr id="4" name="Content Placeholder 3"/>
          <p:cNvSpPr>
            <a:spLocks noGrp="1"/>
          </p:cNvSpPr>
          <p:nvPr>
            <p:ph sz="half" idx="2"/>
          </p:nvPr>
        </p:nvSpPr>
        <p:spPr>
          <a:xfrm>
            <a:off x="675745" y="1619739"/>
            <a:ext cx="4750981" cy="3371362"/>
          </a:xfrm>
        </p:spPr>
        <p:txBody>
          <a:bodyPr>
            <a:noAutofit/>
          </a:bodyPr>
          <a:lstStyle/>
          <a:p>
            <a:pPr marL="0" indent="0">
              <a:buNone/>
            </a:pPr>
            <a:r>
              <a:rPr lang="en-GB" sz="2400" dirty="0"/>
              <a:t>These books are decodable. This means your child has been taught all the sounds (phonemes) and ways of writing them (graphemes) that are in the book. There will be a mixture of the previous weeks’ learning and new learning taught Monday to Thursday of that week.</a:t>
            </a:r>
          </a:p>
        </p:txBody>
      </p:sp>
      <p:pic>
        <p:nvPicPr>
          <p:cNvPr id="7" name="Content Placeholder 6"/>
          <p:cNvPicPr>
            <a:picLocks noGrp="1" noChangeAspect="1"/>
          </p:cNvPicPr>
          <p:nvPr>
            <p:ph sz="quarter" idx="4"/>
          </p:nvPr>
        </p:nvPicPr>
        <p:blipFill>
          <a:blip r:embed="rId2"/>
          <a:stretch>
            <a:fillRect/>
          </a:stretch>
        </p:blipFill>
        <p:spPr>
          <a:xfrm>
            <a:off x="5426726" y="2424112"/>
            <a:ext cx="4267343" cy="2566988"/>
          </a:xfrm>
          <a:prstGeom prst="rect">
            <a:avLst/>
          </a:prstGeom>
        </p:spPr>
      </p:pic>
      <p:sp>
        <p:nvSpPr>
          <p:cNvPr id="3" name="TextBox 2"/>
          <p:cNvSpPr txBox="1"/>
          <p:nvPr/>
        </p:nvSpPr>
        <p:spPr>
          <a:xfrm>
            <a:off x="483577" y="5195308"/>
            <a:ext cx="8493369" cy="1200329"/>
          </a:xfrm>
          <a:prstGeom prst="rect">
            <a:avLst/>
          </a:prstGeom>
          <a:noFill/>
        </p:spPr>
        <p:txBody>
          <a:bodyPr wrap="square" rtlCol="0">
            <a:spAutoFit/>
          </a:bodyPr>
          <a:lstStyle/>
          <a:p>
            <a:r>
              <a:rPr lang="en-GB" sz="2400" b="1" dirty="0">
                <a:solidFill>
                  <a:schemeClr val="accent1">
                    <a:lumMod val="75000"/>
                  </a:schemeClr>
                </a:solidFill>
              </a:rPr>
              <a:t>It is for your child to read to YOU! They will need to try and read it 4 times between the Friday it is given out and the following Friday when a new book will be given.</a:t>
            </a:r>
          </a:p>
        </p:txBody>
      </p:sp>
    </p:spTree>
    <p:extLst>
      <p:ext uri="{BB962C8B-B14F-4D97-AF65-F5344CB8AC3E}">
        <p14:creationId xmlns:p14="http://schemas.microsoft.com/office/powerpoint/2010/main" val="2980102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638" y="609600"/>
            <a:ext cx="9653954" cy="1320800"/>
          </a:xfrm>
        </p:spPr>
        <p:txBody>
          <a:bodyPr>
            <a:normAutofit fontScale="90000"/>
          </a:bodyPr>
          <a:lstStyle/>
          <a:p>
            <a:r>
              <a:rPr lang="en-GB" dirty="0"/>
              <a:t>Your child will also bring a book home every Friday. It will have a colour sticker on it with a letter </a:t>
            </a:r>
            <a:r>
              <a:rPr lang="en-GB" b="1" i="1" u="sng" dirty="0">
                <a:latin typeface="Comic Sans MS" panose="030F0702030302020204" pitchFamily="66" charset="0"/>
              </a:rPr>
              <a:t>b</a:t>
            </a:r>
            <a:r>
              <a:rPr lang="en-GB" dirty="0"/>
              <a:t> on.</a:t>
            </a:r>
          </a:p>
        </p:txBody>
      </p:sp>
      <p:sp>
        <p:nvSpPr>
          <p:cNvPr id="4" name="Content Placeholder 3"/>
          <p:cNvSpPr>
            <a:spLocks noGrp="1"/>
          </p:cNvSpPr>
          <p:nvPr>
            <p:ph sz="half" idx="2"/>
          </p:nvPr>
        </p:nvSpPr>
        <p:spPr>
          <a:xfrm>
            <a:off x="675745" y="2154116"/>
            <a:ext cx="4185623" cy="2725616"/>
          </a:xfrm>
        </p:spPr>
        <p:txBody>
          <a:bodyPr>
            <a:normAutofit lnSpcReduction="10000"/>
          </a:bodyPr>
          <a:lstStyle/>
          <a:p>
            <a:pPr marL="0" indent="0">
              <a:buNone/>
            </a:pPr>
            <a:r>
              <a:rPr lang="en-GB" sz="2400" dirty="0"/>
              <a:t>These books are NOT fully decodable. This means your child will not know all the sounds and graphemes but they will enjoy talking about the pictures and what is happening in the story. They may recognise some words.</a:t>
            </a:r>
          </a:p>
        </p:txBody>
      </p:sp>
      <p:pic>
        <p:nvPicPr>
          <p:cNvPr id="7" name="Content Placeholder 6"/>
          <p:cNvPicPr>
            <a:picLocks noGrp="1" noChangeAspect="1"/>
          </p:cNvPicPr>
          <p:nvPr>
            <p:ph sz="quarter" idx="4"/>
          </p:nvPr>
        </p:nvPicPr>
        <p:blipFill>
          <a:blip r:embed="rId2"/>
          <a:stretch>
            <a:fillRect/>
          </a:stretch>
        </p:blipFill>
        <p:spPr>
          <a:xfrm>
            <a:off x="5452109" y="2543175"/>
            <a:ext cx="4028090" cy="2781300"/>
          </a:xfrm>
          <a:prstGeom prst="rect">
            <a:avLst/>
          </a:prstGeom>
        </p:spPr>
      </p:pic>
      <p:sp>
        <p:nvSpPr>
          <p:cNvPr id="3" name="TextBox 2"/>
          <p:cNvSpPr txBox="1"/>
          <p:nvPr/>
        </p:nvSpPr>
        <p:spPr>
          <a:xfrm>
            <a:off x="879231" y="5567918"/>
            <a:ext cx="6945923" cy="584775"/>
          </a:xfrm>
          <a:prstGeom prst="rect">
            <a:avLst/>
          </a:prstGeom>
          <a:noFill/>
        </p:spPr>
        <p:txBody>
          <a:bodyPr wrap="square" rtlCol="0">
            <a:spAutoFit/>
          </a:bodyPr>
          <a:lstStyle/>
          <a:p>
            <a:r>
              <a:rPr lang="en-GB" sz="3200" dirty="0">
                <a:solidFill>
                  <a:schemeClr val="accent1">
                    <a:lumMod val="75000"/>
                  </a:schemeClr>
                </a:solidFill>
              </a:rPr>
              <a:t>It is for you to share with your child.</a:t>
            </a:r>
          </a:p>
        </p:txBody>
      </p:sp>
    </p:spTree>
    <p:extLst>
      <p:ext uri="{BB962C8B-B14F-4D97-AF65-F5344CB8AC3E}">
        <p14:creationId xmlns:p14="http://schemas.microsoft.com/office/powerpoint/2010/main" val="1182956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52915" y="0"/>
            <a:ext cx="9686168" cy="6858000"/>
          </a:xfrm>
          <a:prstGeom prst="rect">
            <a:avLst/>
          </a:prstGeom>
        </p:spPr>
      </p:pic>
      <p:sp>
        <p:nvSpPr>
          <p:cNvPr id="3" name="TextBox 2"/>
          <p:cNvSpPr txBox="1"/>
          <p:nvPr/>
        </p:nvSpPr>
        <p:spPr>
          <a:xfrm>
            <a:off x="5389685" y="5389684"/>
            <a:ext cx="3560886" cy="1015663"/>
          </a:xfrm>
          <a:prstGeom prst="rect">
            <a:avLst/>
          </a:prstGeom>
          <a:noFill/>
        </p:spPr>
        <p:txBody>
          <a:bodyPr wrap="square" rtlCol="0">
            <a:spAutoFit/>
          </a:bodyPr>
          <a:lstStyle/>
          <a:p>
            <a:r>
              <a:rPr lang="en-GB" sz="2000" b="1" dirty="0">
                <a:solidFill>
                  <a:schemeClr val="accent1">
                    <a:lumMod val="75000"/>
                  </a:schemeClr>
                </a:solidFill>
              </a:rPr>
              <a:t>Look on the class web pages for videos showing you how to pronounce the sounds.</a:t>
            </a:r>
          </a:p>
        </p:txBody>
      </p:sp>
      <p:sp>
        <p:nvSpPr>
          <p:cNvPr id="4" name="Rectangle 3"/>
          <p:cNvSpPr/>
          <p:nvPr/>
        </p:nvSpPr>
        <p:spPr>
          <a:xfrm>
            <a:off x="1981200" y="2133600"/>
            <a:ext cx="7829550" cy="723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076449" y="2095440"/>
            <a:ext cx="8039100"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Listen to your child read and share books and text with them.</a:t>
            </a:r>
          </a:p>
        </p:txBody>
      </p:sp>
    </p:spTree>
    <p:extLst>
      <p:ext uri="{BB962C8B-B14F-4D97-AF65-F5344CB8AC3E}">
        <p14:creationId xmlns:p14="http://schemas.microsoft.com/office/powerpoint/2010/main" val="27732331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6113"/>
            <a:ext cx="9817689" cy="6974113"/>
          </a:xfrm>
          <a:prstGeom prst="rect">
            <a:avLst/>
          </a:prstGeom>
        </p:spPr>
      </p:pic>
      <p:sp>
        <p:nvSpPr>
          <p:cNvPr id="3" name="TextBox 2">
            <a:extLst>
              <a:ext uri="{FF2B5EF4-FFF2-40B4-BE49-F238E27FC236}">
                <a16:creationId xmlns:a16="http://schemas.microsoft.com/office/drawing/2014/main" id="{E13AB679-9372-4AF4-A129-22520273473A}"/>
              </a:ext>
            </a:extLst>
          </p:cNvPr>
          <p:cNvSpPr txBox="1"/>
          <p:nvPr/>
        </p:nvSpPr>
        <p:spPr>
          <a:xfrm>
            <a:off x="5637007" y="2979868"/>
            <a:ext cx="184731" cy="369332"/>
          </a:xfrm>
          <a:prstGeom prst="rect">
            <a:avLst/>
          </a:prstGeom>
          <a:noFill/>
        </p:spPr>
        <p:txBody>
          <a:bodyPr wrap="none" rtlCol="0">
            <a:spAutoFit/>
          </a:bodyPr>
          <a:lstStyle/>
          <a:p>
            <a:endParaRPr lang="en-GB" dirty="0"/>
          </a:p>
        </p:txBody>
      </p:sp>
      <p:sp>
        <p:nvSpPr>
          <p:cNvPr id="5" name="Rectangle 4">
            <a:extLst>
              <a:ext uri="{FF2B5EF4-FFF2-40B4-BE49-F238E27FC236}">
                <a16:creationId xmlns:a16="http://schemas.microsoft.com/office/drawing/2014/main" id="{7298CB43-9944-414E-98DD-0EAE8EF3C85D}"/>
              </a:ext>
            </a:extLst>
          </p:cNvPr>
          <p:cNvSpPr/>
          <p:nvPr/>
        </p:nvSpPr>
        <p:spPr>
          <a:xfrm>
            <a:off x="763793" y="2108499"/>
            <a:ext cx="8842786" cy="30874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AF248E5D-44BC-42BF-B54B-EC1173E60E39}"/>
              </a:ext>
            </a:extLst>
          </p:cNvPr>
          <p:cNvSpPr txBox="1"/>
          <p:nvPr/>
        </p:nvSpPr>
        <p:spPr>
          <a:xfrm>
            <a:off x="552683" y="2108499"/>
            <a:ext cx="8638391" cy="3046988"/>
          </a:xfrm>
          <a:prstGeom prst="rect">
            <a:avLst/>
          </a:prstGeom>
          <a:noFill/>
        </p:spPr>
        <p:txBody>
          <a:bodyPr wrap="square" rtlCol="0">
            <a:spAutoFit/>
          </a:bodyPr>
          <a:lstStyle/>
          <a:p>
            <a:r>
              <a:rPr lang="en-GB" sz="2400" dirty="0"/>
              <a:t>Reading fluency is important because it connects sounding out words with understanding them. </a:t>
            </a:r>
          </a:p>
          <a:p>
            <a:endParaRPr lang="en-GB" sz="2400" dirty="0"/>
          </a:p>
          <a:p>
            <a:r>
              <a:rPr lang="en-GB" sz="2400" dirty="0"/>
              <a:t>When reading becomes smooth and natural, students don’t have to focus on each word and can instead concentrate on what the text means.</a:t>
            </a:r>
          </a:p>
          <a:p>
            <a:endParaRPr lang="en-GB" sz="2400" dirty="0"/>
          </a:p>
          <a:p>
            <a:r>
              <a:rPr lang="en-GB" sz="2400" dirty="0"/>
              <a:t>This helps them do better in school and enjoy reading more.</a:t>
            </a:r>
          </a:p>
        </p:txBody>
      </p:sp>
    </p:spTree>
    <p:extLst>
      <p:ext uri="{BB962C8B-B14F-4D97-AF65-F5344CB8AC3E}">
        <p14:creationId xmlns:p14="http://schemas.microsoft.com/office/powerpoint/2010/main" val="4202010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735828" y="516171"/>
            <a:ext cx="8379143" cy="906230"/>
          </a:xfrm>
          <a:prstGeom prst="rect">
            <a:avLst/>
          </a:prstGeom>
        </p:spPr>
      </p:pic>
      <p:sp>
        <p:nvSpPr>
          <p:cNvPr id="6" name="TextBox 5"/>
          <p:cNvSpPr txBox="1"/>
          <p:nvPr/>
        </p:nvSpPr>
        <p:spPr>
          <a:xfrm>
            <a:off x="1612128" y="1422400"/>
            <a:ext cx="6898686" cy="5016758"/>
          </a:xfrm>
          <a:prstGeom prst="rect">
            <a:avLst/>
          </a:prstGeom>
          <a:noFill/>
        </p:spPr>
        <p:txBody>
          <a:bodyPr wrap="square" rtlCol="0">
            <a:spAutoFit/>
          </a:bodyPr>
          <a:lstStyle/>
          <a:p>
            <a:pPr marL="285750" indent="-285750">
              <a:buFont typeface="Arial" panose="020B0604020202020204" pitchFamily="34" charset="0"/>
              <a:buChar char="•"/>
            </a:pPr>
            <a:r>
              <a:rPr lang="en-GB" sz="3200" dirty="0"/>
              <a:t>Only 1 in 3 children are read a bedtime story at night.</a:t>
            </a:r>
          </a:p>
          <a:p>
            <a:pPr marL="285750" indent="-285750">
              <a:buFont typeface="Arial" panose="020B0604020202020204" pitchFamily="34" charset="0"/>
              <a:buChar char="•"/>
            </a:pPr>
            <a:r>
              <a:rPr lang="en-GB" sz="3200" dirty="0"/>
              <a:t>Reading a bedtime story every night to your child improves their life outcomes.</a:t>
            </a:r>
          </a:p>
          <a:p>
            <a:pPr marL="285750" indent="-285750">
              <a:buFont typeface="Arial" panose="020B0604020202020204" pitchFamily="34" charset="0"/>
              <a:buChar char="•"/>
            </a:pPr>
            <a:r>
              <a:rPr lang="en-GB" sz="3200" dirty="0"/>
              <a:t>If your child sees themselves as a ‘good reader’ when they leave primary school, they are more likely to earn a higher salary in their 40s.</a:t>
            </a:r>
          </a:p>
        </p:txBody>
      </p:sp>
    </p:spTree>
    <p:extLst>
      <p:ext uri="{BB962C8B-B14F-4D97-AF65-F5344CB8AC3E}">
        <p14:creationId xmlns:p14="http://schemas.microsoft.com/office/powerpoint/2010/main" val="1325935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08314" y="-57836"/>
            <a:ext cx="9694302" cy="6915836"/>
          </a:xfrm>
          <a:prstGeom prst="rect">
            <a:avLst/>
          </a:prstGeom>
        </p:spPr>
      </p:pic>
    </p:spTree>
    <p:extLst>
      <p:ext uri="{BB962C8B-B14F-4D97-AF65-F5344CB8AC3E}">
        <p14:creationId xmlns:p14="http://schemas.microsoft.com/office/powerpoint/2010/main" val="2512446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TextBox 2"/>
          <p:cNvSpPr txBox="1"/>
          <p:nvPr/>
        </p:nvSpPr>
        <p:spPr>
          <a:xfrm>
            <a:off x="1260918" y="2180492"/>
            <a:ext cx="7429500" cy="3477875"/>
          </a:xfrm>
          <a:prstGeom prst="rect">
            <a:avLst/>
          </a:prstGeom>
          <a:noFill/>
        </p:spPr>
        <p:txBody>
          <a:bodyPr wrap="square" rtlCol="0">
            <a:spAutoFit/>
          </a:bodyPr>
          <a:lstStyle/>
          <a:p>
            <a:pPr algn="ctr"/>
            <a:r>
              <a:rPr lang="en-GB" sz="2000" dirty="0">
                <a:solidFill>
                  <a:schemeClr val="accent1">
                    <a:lumMod val="75000"/>
                  </a:schemeClr>
                </a:solidFill>
              </a:rPr>
              <a:t>We cannot emphasise how important it is for home and school to work as a team – together we will help your child to acquire their early reading behaviours and skills. </a:t>
            </a:r>
          </a:p>
          <a:p>
            <a:pPr algn="ctr"/>
            <a:endParaRPr lang="en-GB" sz="2000" dirty="0"/>
          </a:p>
          <a:p>
            <a:pPr algn="ctr"/>
            <a:r>
              <a:rPr lang="en-GB" sz="2000" dirty="0"/>
              <a:t>Our aim is for your child to foster a love of books and to make progress with their reading so they feel successful and become confident, independent readers over time. Whenever you hear your child read or snuggle up for a story together you are giving them the tools for a life-long love of literature.</a:t>
            </a:r>
          </a:p>
          <a:p>
            <a:pPr algn="ctr"/>
            <a:endParaRPr lang="en-GB" sz="2000" dirty="0"/>
          </a:p>
          <a:p>
            <a:pPr algn="ctr"/>
            <a:r>
              <a:rPr lang="en-GB" sz="2000"/>
              <a:t>THANK YOU</a:t>
            </a:r>
            <a:endParaRPr lang="en-GB" sz="2000" dirty="0"/>
          </a:p>
        </p:txBody>
      </p:sp>
    </p:spTree>
    <p:extLst>
      <p:ext uri="{BB962C8B-B14F-4D97-AF65-F5344CB8AC3E}">
        <p14:creationId xmlns:p14="http://schemas.microsoft.com/office/powerpoint/2010/main" val="176887865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 Boardroom</Template>
  <TotalTime>3525</TotalTime>
  <Words>548</Words>
  <Application>Microsoft Office PowerPoint</Application>
  <PresentationFormat>Widescreen</PresentationFormat>
  <Paragraphs>40</Paragraphs>
  <Slides>14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Comic Sans MS</vt:lpstr>
      <vt:lpstr>Trebuchet MS</vt:lpstr>
      <vt:lpstr>Wingdings 3</vt:lpstr>
      <vt:lpstr>Facet</vt:lpstr>
      <vt:lpstr>Phonics at  Meadgate Primary School</vt:lpstr>
      <vt:lpstr>What are we going to cover?</vt:lpstr>
      <vt:lpstr>PowerPoint Presentation</vt:lpstr>
      <vt:lpstr>PowerPoint Presentation</vt:lpstr>
      <vt:lpstr>PowerPoint Presentation</vt:lpstr>
      <vt:lpstr>PowerPoint Presentation</vt:lpstr>
      <vt:lpstr>PowerPoint Presentation</vt:lpstr>
      <vt:lpstr>Your child will bring a book home every Friday. It will have a colour sticker on it with a letter a on.</vt:lpstr>
      <vt:lpstr>Your child will also bring a book home every Friday. It will have a colour sticker on it with a letter b on.</vt:lpstr>
      <vt:lpstr>PowerPoint Presentation</vt:lpstr>
      <vt:lpstr>PowerPoint Presentation</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Pateman</dc:creator>
  <cp:lastModifiedBy>Nousheen North</cp:lastModifiedBy>
  <cp:revision>21</cp:revision>
  <cp:lastPrinted>2023-11-06T12:29:14Z</cp:lastPrinted>
  <dcterms:created xsi:type="dcterms:W3CDTF">2022-09-07T10:11:35Z</dcterms:created>
  <dcterms:modified xsi:type="dcterms:W3CDTF">2025-10-15T07:38:51Z</dcterms:modified>
</cp:coreProperties>
</file>