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1"/>
  </p:notesMasterIdLst>
  <p:handoutMasterIdLst>
    <p:handoutMasterId r:id="rId22"/>
  </p:handoutMasterIdLst>
  <p:sldIdLst>
    <p:sldId id="257" r:id="rId5"/>
    <p:sldId id="258" r:id="rId6"/>
    <p:sldId id="275" r:id="rId7"/>
    <p:sldId id="260" r:id="rId8"/>
    <p:sldId id="263" r:id="rId9"/>
    <p:sldId id="270" r:id="rId10"/>
    <p:sldId id="264" r:id="rId11"/>
    <p:sldId id="269" r:id="rId12"/>
    <p:sldId id="271" r:id="rId13"/>
    <p:sldId id="261" r:id="rId14"/>
    <p:sldId id="262" r:id="rId15"/>
    <p:sldId id="272" r:id="rId16"/>
    <p:sldId id="268" r:id="rId17"/>
    <p:sldId id="274" r:id="rId18"/>
    <p:sldId id="259" r:id="rId19"/>
    <p:sldId id="265" r:id="rId2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E2FC53-A898-25A5-90AD-64BE897E2021}" v="40" dt="2025-06-26T14:08:39.4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8" autoAdjust="0"/>
    <p:restoredTop sz="94660"/>
  </p:normalViewPr>
  <p:slideViewPr>
    <p:cSldViewPr>
      <p:cViewPr varScale="1">
        <p:scale>
          <a:sx n="81" d="100"/>
          <a:sy n="81" d="100"/>
        </p:scale>
        <p:origin x="1512"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an Morton" userId="S::m.morton@meadgate.essex.sch.uk::ec7789b1-e14e-4c8d-b16d-d7c2bf6803ca" providerId="AD" clId="Web-{D3E2FC53-A898-25A5-90AD-64BE897E2021}"/>
    <pc:docChg chg="modSld">
      <pc:chgData name="Megan Morton" userId="S::m.morton@meadgate.essex.sch.uk::ec7789b1-e14e-4c8d-b16d-d7c2bf6803ca" providerId="AD" clId="Web-{D3E2FC53-A898-25A5-90AD-64BE897E2021}" dt="2025-06-26T14:08:32.621" v="19" actId="20577"/>
      <pc:docMkLst>
        <pc:docMk/>
      </pc:docMkLst>
      <pc:sldChg chg="modSp">
        <pc:chgData name="Megan Morton" userId="S::m.morton@meadgate.essex.sch.uk::ec7789b1-e14e-4c8d-b16d-d7c2bf6803ca" providerId="AD" clId="Web-{D3E2FC53-A898-25A5-90AD-64BE897E2021}" dt="2025-06-26T14:06:45.680" v="1" actId="20577"/>
        <pc:sldMkLst>
          <pc:docMk/>
          <pc:sldMk cId="1160895123" sldId="257"/>
        </pc:sldMkLst>
        <pc:spChg chg="mod">
          <ac:chgData name="Megan Morton" userId="S::m.morton@meadgate.essex.sch.uk::ec7789b1-e14e-4c8d-b16d-d7c2bf6803ca" providerId="AD" clId="Web-{D3E2FC53-A898-25A5-90AD-64BE897E2021}" dt="2025-06-26T14:06:45.680" v="1" actId="20577"/>
          <ac:spMkLst>
            <pc:docMk/>
            <pc:sldMk cId="1160895123" sldId="257"/>
            <ac:spMk id="8" creationId="{00000000-0000-0000-0000-000000000000}"/>
          </ac:spMkLst>
        </pc:spChg>
      </pc:sldChg>
      <pc:sldChg chg="modSp">
        <pc:chgData name="Megan Morton" userId="S::m.morton@meadgate.essex.sch.uk::ec7789b1-e14e-4c8d-b16d-d7c2bf6803ca" providerId="AD" clId="Web-{D3E2FC53-A898-25A5-90AD-64BE897E2021}" dt="2025-06-26T14:06:51.945" v="2" actId="20577"/>
        <pc:sldMkLst>
          <pc:docMk/>
          <pc:sldMk cId="179775478" sldId="258"/>
        </pc:sldMkLst>
        <pc:spChg chg="mod">
          <ac:chgData name="Megan Morton" userId="S::m.morton@meadgate.essex.sch.uk::ec7789b1-e14e-4c8d-b16d-d7c2bf6803ca" providerId="AD" clId="Web-{D3E2FC53-A898-25A5-90AD-64BE897E2021}" dt="2025-06-26T14:06:51.945" v="2" actId="20577"/>
          <ac:spMkLst>
            <pc:docMk/>
            <pc:sldMk cId="179775478" sldId="258"/>
            <ac:spMk id="54275" creationId="{00000000-0000-0000-0000-000000000000}"/>
          </ac:spMkLst>
        </pc:spChg>
      </pc:sldChg>
      <pc:sldChg chg="modSp">
        <pc:chgData name="Megan Morton" userId="S::m.morton@meadgate.essex.sch.uk::ec7789b1-e14e-4c8d-b16d-d7c2bf6803ca" providerId="AD" clId="Web-{D3E2FC53-A898-25A5-90AD-64BE897E2021}" dt="2025-06-26T14:08:23.511" v="18" actId="20577"/>
        <pc:sldMkLst>
          <pc:docMk/>
          <pc:sldMk cId="1464517766" sldId="259"/>
        </pc:sldMkLst>
        <pc:spChg chg="mod">
          <ac:chgData name="Megan Morton" userId="S::m.morton@meadgate.essex.sch.uk::ec7789b1-e14e-4c8d-b16d-d7c2bf6803ca" providerId="AD" clId="Web-{D3E2FC53-A898-25A5-90AD-64BE897E2021}" dt="2025-06-26T14:08:23.511" v="18" actId="20577"/>
          <ac:spMkLst>
            <pc:docMk/>
            <pc:sldMk cId="1464517766" sldId="259"/>
            <ac:spMk id="3" creationId="{00000000-0000-0000-0000-000000000000}"/>
          </ac:spMkLst>
        </pc:spChg>
      </pc:sldChg>
      <pc:sldChg chg="modSp">
        <pc:chgData name="Megan Morton" userId="S::m.morton@meadgate.essex.sch.uk::ec7789b1-e14e-4c8d-b16d-d7c2bf6803ca" providerId="AD" clId="Web-{D3E2FC53-A898-25A5-90AD-64BE897E2021}" dt="2025-06-26T14:07:02.727" v="4" actId="20577"/>
        <pc:sldMkLst>
          <pc:docMk/>
          <pc:sldMk cId="3881099220" sldId="260"/>
        </pc:sldMkLst>
        <pc:spChg chg="mod">
          <ac:chgData name="Megan Morton" userId="S::m.morton@meadgate.essex.sch.uk::ec7789b1-e14e-4c8d-b16d-d7c2bf6803ca" providerId="AD" clId="Web-{D3E2FC53-A898-25A5-90AD-64BE897E2021}" dt="2025-06-26T14:07:02.727" v="4" actId="20577"/>
          <ac:spMkLst>
            <pc:docMk/>
            <pc:sldMk cId="3881099220" sldId="260"/>
            <ac:spMk id="3" creationId="{00000000-0000-0000-0000-000000000000}"/>
          </ac:spMkLst>
        </pc:spChg>
      </pc:sldChg>
      <pc:sldChg chg="modSp">
        <pc:chgData name="Megan Morton" userId="S::m.morton@meadgate.essex.sch.uk::ec7789b1-e14e-4c8d-b16d-d7c2bf6803ca" providerId="AD" clId="Web-{D3E2FC53-A898-25A5-90AD-64BE897E2021}" dt="2025-06-26T14:07:47.635" v="11" actId="20577"/>
        <pc:sldMkLst>
          <pc:docMk/>
          <pc:sldMk cId="3454166605" sldId="261"/>
        </pc:sldMkLst>
        <pc:spChg chg="mod">
          <ac:chgData name="Megan Morton" userId="S::m.morton@meadgate.essex.sch.uk::ec7789b1-e14e-4c8d-b16d-d7c2bf6803ca" providerId="AD" clId="Web-{D3E2FC53-A898-25A5-90AD-64BE897E2021}" dt="2025-06-26T14:07:47.635" v="11" actId="20577"/>
          <ac:spMkLst>
            <pc:docMk/>
            <pc:sldMk cId="3454166605" sldId="261"/>
            <ac:spMk id="33796" creationId="{00000000-0000-0000-0000-000000000000}"/>
          </ac:spMkLst>
        </pc:spChg>
      </pc:sldChg>
      <pc:sldChg chg="modSp">
        <pc:chgData name="Megan Morton" userId="S::m.morton@meadgate.essex.sch.uk::ec7789b1-e14e-4c8d-b16d-d7c2bf6803ca" providerId="AD" clId="Web-{D3E2FC53-A898-25A5-90AD-64BE897E2021}" dt="2025-06-26T14:07:53.010" v="12" actId="20577"/>
        <pc:sldMkLst>
          <pc:docMk/>
          <pc:sldMk cId="1409332931" sldId="262"/>
        </pc:sldMkLst>
        <pc:spChg chg="mod">
          <ac:chgData name="Megan Morton" userId="S::m.morton@meadgate.essex.sch.uk::ec7789b1-e14e-4c8d-b16d-d7c2bf6803ca" providerId="AD" clId="Web-{D3E2FC53-A898-25A5-90AD-64BE897E2021}" dt="2025-06-26T14:07:53.010" v="12" actId="20577"/>
          <ac:spMkLst>
            <pc:docMk/>
            <pc:sldMk cId="1409332931" sldId="262"/>
            <ac:spMk id="2" creationId="{00000000-0000-0000-0000-000000000000}"/>
          </ac:spMkLst>
        </pc:spChg>
      </pc:sldChg>
      <pc:sldChg chg="modSp">
        <pc:chgData name="Megan Morton" userId="S::m.morton@meadgate.essex.sch.uk::ec7789b1-e14e-4c8d-b16d-d7c2bf6803ca" providerId="AD" clId="Web-{D3E2FC53-A898-25A5-90AD-64BE897E2021}" dt="2025-06-26T14:07:15.587" v="6" actId="20577"/>
        <pc:sldMkLst>
          <pc:docMk/>
          <pc:sldMk cId="3321506563" sldId="263"/>
        </pc:sldMkLst>
        <pc:spChg chg="mod">
          <ac:chgData name="Megan Morton" userId="S::m.morton@meadgate.essex.sch.uk::ec7789b1-e14e-4c8d-b16d-d7c2bf6803ca" providerId="AD" clId="Web-{D3E2FC53-A898-25A5-90AD-64BE897E2021}" dt="2025-06-26T14:07:09.290" v="5" actId="20577"/>
          <ac:spMkLst>
            <pc:docMk/>
            <pc:sldMk cId="3321506563" sldId="263"/>
            <ac:spMk id="3" creationId="{00000000-0000-0000-0000-000000000000}"/>
          </ac:spMkLst>
        </pc:spChg>
        <pc:spChg chg="mod">
          <ac:chgData name="Megan Morton" userId="S::m.morton@meadgate.essex.sch.uk::ec7789b1-e14e-4c8d-b16d-d7c2bf6803ca" providerId="AD" clId="Web-{D3E2FC53-A898-25A5-90AD-64BE897E2021}" dt="2025-06-26T14:07:15.587" v="6" actId="20577"/>
          <ac:spMkLst>
            <pc:docMk/>
            <pc:sldMk cId="3321506563" sldId="263"/>
            <ac:spMk id="4" creationId="{00000000-0000-0000-0000-000000000000}"/>
          </ac:spMkLst>
        </pc:spChg>
      </pc:sldChg>
      <pc:sldChg chg="modSp">
        <pc:chgData name="Megan Morton" userId="S::m.morton@meadgate.essex.sch.uk::ec7789b1-e14e-4c8d-b16d-d7c2bf6803ca" providerId="AD" clId="Web-{D3E2FC53-A898-25A5-90AD-64BE897E2021}" dt="2025-06-26T14:07:30.681" v="8" actId="20577"/>
        <pc:sldMkLst>
          <pc:docMk/>
          <pc:sldMk cId="1635018049" sldId="264"/>
        </pc:sldMkLst>
        <pc:spChg chg="mod">
          <ac:chgData name="Megan Morton" userId="S::m.morton@meadgate.essex.sch.uk::ec7789b1-e14e-4c8d-b16d-d7c2bf6803ca" providerId="AD" clId="Web-{D3E2FC53-A898-25A5-90AD-64BE897E2021}" dt="2025-06-26T14:07:30.681" v="8" actId="20577"/>
          <ac:spMkLst>
            <pc:docMk/>
            <pc:sldMk cId="1635018049" sldId="264"/>
            <ac:spMk id="27651" creationId="{00000000-0000-0000-0000-000000000000}"/>
          </ac:spMkLst>
        </pc:spChg>
      </pc:sldChg>
      <pc:sldChg chg="modSp">
        <pc:chgData name="Megan Morton" userId="S::m.morton@meadgate.essex.sch.uk::ec7789b1-e14e-4c8d-b16d-d7c2bf6803ca" providerId="AD" clId="Web-{D3E2FC53-A898-25A5-90AD-64BE897E2021}" dt="2025-06-26T14:08:32.621" v="19" actId="20577"/>
        <pc:sldMkLst>
          <pc:docMk/>
          <pc:sldMk cId="2585691811" sldId="265"/>
        </pc:sldMkLst>
        <pc:spChg chg="mod">
          <ac:chgData name="Megan Morton" userId="S::m.morton@meadgate.essex.sch.uk::ec7789b1-e14e-4c8d-b16d-d7c2bf6803ca" providerId="AD" clId="Web-{D3E2FC53-A898-25A5-90AD-64BE897E2021}" dt="2025-06-26T14:08:32.621" v="19" actId="20577"/>
          <ac:spMkLst>
            <pc:docMk/>
            <pc:sldMk cId="2585691811" sldId="265"/>
            <ac:spMk id="29699" creationId="{00000000-0000-0000-0000-000000000000}"/>
          </ac:spMkLst>
        </pc:spChg>
      </pc:sldChg>
      <pc:sldChg chg="modSp">
        <pc:chgData name="Megan Morton" userId="S::m.morton@meadgate.essex.sch.uk::ec7789b1-e14e-4c8d-b16d-d7c2bf6803ca" providerId="AD" clId="Web-{D3E2FC53-A898-25A5-90AD-64BE897E2021}" dt="2025-06-26T14:08:09.526" v="15" actId="1076"/>
        <pc:sldMkLst>
          <pc:docMk/>
          <pc:sldMk cId="3439120861" sldId="268"/>
        </pc:sldMkLst>
        <pc:spChg chg="mod">
          <ac:chgData name="Megan Morton" userId="S::m.morton@meadgate.essex.sch.uk::ec7789b1-e14e-4c8d-b16d-d7c2bf6803ca" providerId="AD" clId="Web-{D3E2FC53-A898-25A5-90AD-64BE897E2021}" dt="2025-06-26T14:08:04.792" v="14" actId="20577"/>
          <ac:spMkLst>
            <pc:docMk/>
            <pc:sldMk cId="3439120861" sldId="268"/>
            <ac:spMk id="4" creationId="{00000000-0000-0000-0000-000000000000}"/>
          </ac:spMkLst>
        </pc:spChg>
        <pc:picChg chg="mod">
          <ac:chgData name="Megan Morton" userId="S::m.morton@meadgate.essex.sch.uk::ec7789b1-e14e-4c8d-b16d-d7c2bf6803ca" providerId="AD" clId="Web-{D3E2FC53-A898-25A5-90AD-64BE897E2021}" dt="2025-06-26T14:08:09.526" v="15" actId="1076"/>
          <ac:picMkLst>
            <pc:docMk/>
            <pc:sldMk cId="3439120861" sldId="268"/>
            <ac:picMk id="11" creationId="{00000000-0000-0000-0000-000000000000}"/>
          </ac:picMkLst>
        </pc:picChg>
      </pc:sldChg>
      <pc:sldChg chg="modSp">
        <pc:chgData name="Megan Morton" userId="S::m.morton@meadgate.essex.sch.uk::ec7789b1-e14e-4c8d-b16d-d7c2bf6803ca" providerId="AD" clId="Web-{D3E2FC53-A898-25A5-90AD-64BE897E2021}" dt="2025-06-26T14:07:37.947" v="9" actId="20577"/>
        <pc:sldMkLst>
          <pc:docMk/>
          <pc:sldMk cId="1950966784" sldId="269"/>
        </pc:sldMkLst>
        <pc:spChg chg="mod">
          <ac:chgData name="Megan Morton" userId="S::m.morton@meadgate.essex.sch.uk::ec7789b1-e14e-4c8d-b16d-d7c2bf6803ca" providerId="AD" clId="Web-{D3E2FC53-A898-25A5-90AD-64BE897E2021}" dt="2025-06-26T14:07:37.947" v="9" actId="20577"/>
          <ac:spMkLst>
            <pc:docMk/>
            <pc:sldMk cId="1950966784" sldId="269"/>
            <ac:spMk id="2" creationId="{00000000-0000-0000-0000-000000000000}"/>
          </ac:spMkLst>
        </pc:spChg>
      </pc:sldChg>
      <pc:sldChg chg="modSp">
        <pc:chgData name="Megan Morton" userId="S::m.morton@meadgate.essex.sch.uk::ec7789b1-e14e-4c8d-b16d-d7c2bf6803ca" providerId="AD" clId="Web-{D3E2FC53-A898-25A5-90AD-64BE897E2021}" dt="2025-06-26T14:07:42.744" v="10" actId="20577"/>
        <pc:sldMkLst>
          <pc:docMk/>
          <pc:sldMk cId="386791983" sldId="271"/>
        </pc:sldMkLst>
        <pc:spChg chg="mod">
          <ac:chgData name="Megan Morton" userId="S::m.morton@meadgate.essex.sch.uk::ec7789b1-e14e-4c8d-b16d-d7c2bf6803ca" providerId="AD" clId="Web-{D3E2FC53-A898-25A5-90AD-64BE897E2021}" dt="2025-06-26T14:07:42.744" v="10" actId="20577"/>
          <ac:spMkLst>
            <pc:docMk/>
            <pc:sldMk cId="386791983" sldId="271"/>
            <ac:spMk id="2" creationId="{00000000-0000-0000-0000-000000000000}"/>
          </ac:spMkLst>
        </pc:spChg>
      </pc:sldChg>
      <pc:sldChg chg="modSp">
        <pc:chgData name="Megan Morton" userId="S::m.morton@meadgate.essex.sch.uk::ec7789b1-e14e-4c8d-b16d-d7c2bf6803ca" providerId="AD" clId="Web-{D3E2FC53-A898-25A5-90AD-64BE897E2021}" dt="2025-06-26T14:07:57.682" v="13" actId="20577"/>
        <pc:sldMkLst>
          <pc:docMk/>
          <pc:sldMk cId="451583291" sldId="272"/>
        </pc:sldMkLst>
        <pc:spChg chg="mod">
          <ac:chgData name="Megan Morton" userId="S::m.morton@meadgate.essex.sch.uk::ec7789b1-e14e-4c8d-b16d-d7c2bf6803ca" providerId="AD" clId="Web-{D3E2FC53-A898-25A5-90AD-64BE897E2021}" dt="2025-06-26T14:07:57.682" v="13" actId="20577"/>
          <ac:spMkLst>
            <pc:docMk/>
            <pc:sldMk cId="451583291" sldId="272"/>
            <ac:spMk id="2" creationId="{00000000-0000-0000-0000-000000000000}"/>
          </ac:spMkLst>
        </pc:spChg>
      </pc:sldChg>
      <pc:sldChg chg="modSp">
        <pc:chgData name="Megan Morton" userId="S::m.morton@meadgate.essex.sch.uk::ec7789b1-e14e-4c8d-b16d-d7c2bf6803ca" providerId="AD" clId="Web-{D3E2FC53-A898-25A5-90AD-64BE897E2021}" dt="2025-06-26T14:08:18.745" v="16" actId="20577"/>
        <pc:sldMkLst>
          <pc:docMk/>
          <pc:sldMk cId="1689263410" sldId="274"/>
        </pc:sldMkLst>
        <pc:spChg chg="mod">
          <ac:chgData name="Megan Morton" userId="S::m.morton@meadgate.essex.sch.uk::ec7789b1-e14e-4c8d-b16d-d7c2bf6803ca" providerId="AD" clId="Web-{D3E2FC53-A898-25A5-90AD-64BE897E2021}" dt="2025-06-26T14:08:18.745" v="16" actId="20577"/>
          <ac:spMkLst>
            <pc:docMk/>
            <pc:sldMk cId="1689263410" sldId="274"/>
            <ac:spMk id="4" creationId="{00000000-0000-0000-0000-000000000000}"/>
          </ac:spMkLst>
        </pc:spChg>
      </pc:sldChg>
      <pc:sldChg chg="modSp">
        <pc:chgData name="Megan Morton" userId="S::m.morton@meadgate.essex.sch.uk::ec7789b1-e14e-4c8d-b16d-d7c2bf6803ca" providerId="AD" clId="Web-{D3E2FC53-A898-25A5-90AD-64BE897E2021}" dt="2025-06-26T14:06:56.993" v="3" actId="20577"/>
        <pc:sldMkLst>
          <pc:docMk/>
          <pc:sldMk cId="4063551205" sldId="275"/>
        </pc:sldMkLst>
        <pc:spChg chg="mod">
          <ac:chgData name="Megan Morton" userId="S::m.morton@meadgate.essex.sch.uk::ec7789b1-e14e-4c8d-b16d-d7c2bf6803ca" providerId="AD" clId="Web-{D3E2FC53-A898-25A5-90AD-64BE897E2021}" dt="2025-06-26T14:06:56.993" v="3" actId="20577"/>
          <ac:spMkLst>
            <pc:docMk/>
            <pc:sldMk cId="4063551205" sldId="275"/>
            <ac:spMk id="54275" creationId="{00000000-0000-0000-0000-000000000000}"/>
          </ac:spMkLst>
        </pc:spChg>
      </pc:sldChg>
    </pc:docChg>
  </pc:docChgLst>
  <pc:docChgLst>
    <pc:chgData name="Megan Morton" userId="ec7789b1-e14e-4c8d-b16d-d7c2bf6803ca" providerId="ADAL" clId="{AE0F260A-7645-4F7A-A0BD-562E94229DE7}"/>
    <pc:docChg chg="custSel modSld">
      <pc:chgData name="Megan Morton" userId="ec7789b1-e14e-4c8d-b16d-d7c2bf6803ca" providerId="ADAL" clId="{AE0F260A-7645-4F7A-A0BD-562E94229DE7}" dt="2025-06-26T12:18:15.893" v="1148" actId="20577"/>
      <pc:docMkLst>
        <pc:docMk/>
      </pc:docMkLst>
      <pc:sldChg chg="modSp">
        <pc:chgData name="Megan Morton" userId="ec7789b1-e14e-4c8d-b16d-d7c2bf6803ca" providerId="ADAL" clId="{AE0F260A-7645-4F7A-A0BD-562E94229DE7}" dt="2025-06-26T12:02:18.228" v="9" actId="20577"/>
        <pc:sldMkLst>
          <pc:docMk/>
          <pc:sldMk cId="1160895123" sldId="257"/>
        </pc:sldMkLst>
        <pc:spChg chg="mod">
          <ac:chgData name="Megan Morton" userId="ec7789b1-e14e-4c8d-b16d-d7c2bf6803ca" providerId="ADAL" clId="{AE0F260A-7645-4F7A-A0BD-562E94229DE7}" dt="2025-06-26T12:02:18.228" v="9" actId="20577"/>
          <ac:spMkLst>
            <pc:docMk/>
            <pc:sldMk cId="1160895123" sldId="257"/>
            <ac:spMk id="8" creationId="{00000000-0000-0000-0000-000000000000}"/>
          </ac:spMkLst>
        </pc:spChg>
      </pc:sldChg>
      <pc:sldChg chg="modSp modNotesTx">
        <pc:chgData name="Megan Morton" userId="ec7789b1-e14e-4c8d-b16d-d7c2bf6803ca" providerId="ADAL" clId="{AE0F260A-7645-4F7A-A0BD-562E94229DE7}" dt="2025-06-26T12:06:09.758" v="320" actId="20577"/>
        <pc:sldMkLst>
          <pc:docMk/>
          <pc:sldMk cId="179775478" sldId="258"/>
        </pc:sldMkLst>
        <pc:spChg chg="mod">
          <ac:chgData name="Megan Morton" userId="ec7789b1-e14e-4c8d-b16d-d7c2bf6803ca" providerId="ADAL" clId="{AE0F260A-7645-4F7A-A0BD-562E94229DE7}" dt="2025-06-26T12:05:13.341" v="203" actId="5793"/>
          <ac:spMkLst>
            <pc:docMk/>
            <pc:sldMk cId="179775478" sldId="258"/>
            <ac:spMk id="54275" creationId="{00000000-0000-0000-0000-000000000000}"/>
          </ac:spMkLst>
        </pc:spChg>
      </pc:sldChg>
      <pc:sldChg chg="modSp">
        <pc:chgData name="Megan Morton" userId="ec7789b1-e14e-4c8d-b16d-d7c2bf6803ca" providerId="ADAL" clId="{AE0F260A-7645-4F7A-A0BD-562E94229DE7}" dt="2025-06-26T12:18:15.893" v="1148" actId="20577"/>
        <pc:sldMkLst>
          <pc:docMk/>
          <pc:sldMk cId="1464517766" sldId="259"/>
        </pc:sldMkLst>
        <pc:spChg chg="mod">
          <ac:chgData name="Megan Morton" userId="ec7789b1-e14e-4c8d-b16d-d7c2bf6803ca" providerId="ADAL" clId="{AE0F260A-7645-4F7A-A0BD-562E94229DE7}" dt="2025-06-26T12:18:15.893" v="1148" actId="20577"/>
          <ac:spMkLst>
            <pc:docMk/>
            <pc:sldMk cId="1464517766" sldId="259"/>
            <ac:spMk id="3" creationId="{00000000-0000-0000-0000-000000000000}"/>
          </ac:spMkLst>
        </pc:spChg>
      </pc:sldChg>
      <pc:sldChg chg="modNotesTx">
        <pc:chgData name="Megan Morton" userId="ec7789b1-e14e-4c8d-b16d-d7c2bf6803ca" providerId="ADAL" clId="{AE0F260A-7645-4F7A-A0BD-562E94229DE7}" dt="2025-06-26T12:12:38.143" v="811" actId="20577"/>
        <pc:sldMkLst>
          <pc:docMk/>
          <pc:sldMk cId="3454166605" sldId="261"/>
        </pc:sldMkLst>
      </pc:sldChg>
      <pc:sldChg chg="modNotesTx">
        <pc:chgData name="Megan Morton" userId="ec7789b1-e14e-4c8d-b16d-d7c2bf6803ca" providerId="ADAL" clId="{AE0F260A-7645-4F7A-A0BD-562E94229DE7}" dt="2025-06-26T12:10:08.952" v="714" actId="20577"/>
        <pc:sldMkLst>
          <pc:docMk/>
          <pc:sldMk cId="3321506563" sldId="263"/>
        </pc:sldMkLst>
      </pc:sldChg>
      <pc:sldChg chg="modSp">
        <pc:chgData name="Megan Morton" userId="ec7789b1-e14e-4c8d-b16d-d7c2bf6803ca" providerId="ADAL" clId="{AE0F260A-7645-4F7A-A0BD-562E94229DE7}" dt="2025-06-26T12:10:40.026" v="720" actId="20577"/>
        <pc:sldMkLst>
          <pc:docMk/>
          <pc:sldMk cId="1635018049" sldId="264"/>
        </pc:sldMkLst>
        <pc:spChg chg="mod">
          <ac:chgData name="Megan Morton" userId="ec7789b1-e14e-4c8d-b16d-d7c2bf6803ca" providerId="ADAL" clId="{AE0F260A-7645-4F7A-A0BD-562E94229DE7}" dt="2025-06-26T12:10:40.026" v="720" actId="20577"/>
          <ac:spMkLst>
            <pc:docMk/>
            <pc:sldMk cId="1635018049" sldId="264"/>
            <ac:spMk id="27651" creationId="{00000000-0000-0000-0000-000000000000}"/>
          </ac:spMkLst>
        </pc:spChg>
      </pc:sldChg>
      <pc:sldChg chg="modSp">
        <pc:chgData name="Megan Morton" userId="ec7789b1-e14e-4c8d-b16d-d7c2bf6803ca" providerId="ADAL" clId="{AE0F260A-7645-4F7A-A0BD-562E94229DE7}" dt="2025-06-26T12:16:31.869" v="1132" actId="20577"/>
        <pc:sldMkLst>
          <pc:docMk/>
          <pc:sldMk cId="3439120861" sldId="268"/>
        </pc:sldMkLst>
        <pc:spChg chg="mod">
          <ac:chgData name="Megan Morton" userId="ec7789b1-e14e-4c8d-b16d-d7c2bf6803ca" providerId="ADAL" clId="{AE0F260A-7645-4F7A-A0BD-562E94229DE7}" dt="2025-06-26T12:16:31.869" v="1132" actId="20577"/>
          <ac:spMkLst>
            <pc:docMk/>
            <pc:sldMk cId="3439120861" sldId="268"/>
            <ac:spMk id="4" creationId="{00000000-0000-0000-0000-000000000000}"/>
          </ac:spMkLst>
        </pc:spChg>
      </pc:sldChg>
      <pc:sldChg chg="modSp modNotesTx">
        <pc:chgData name="Megan Morton" userId="ec7789b1-e14e-4c8d-b16d-d7c2bf6803ca" providerId="ADAL" clId="{AE0F260A-7645-4F7A-A0BD-562E94229DE7}" dt="2025-06-26T12:11:36.455" v="757" actId="20577"/>
        <pc:sldMkLst>
          <pc:docMk/>
          <pc:sldMk cId="1950966784" sldId="269"/>
        </pc:sldMkLst>
        <pc:spChg chg="mod">
          <ac:chgData name="Megan Morton" userId="ec7789b1-e14e-4c8d-b16d-d7c2bf6803ca" providerId="ADAL" clId="{AE0F260A-7645-4F7A-A0BD-562E94229DE7}" dt="2025-06-26T12:11:16.977" v="756" actId="20577"/>
          <ac:spMkLst>
            <pc:docMk/>
            <pc:sldMk cId="1950966784" sldId="269"/>
            <ac:spMk id="2" creationId="{00000000-0000-0000-0000-000000000000}"/>
          </ac:spMkLst>
        </pc:spChg>
      </pc:sldChg>
      <pc:sldChg chg="modNotesTx">
        <pc:chgData name="Megan Morton" userId="ec7789b1-e14e-4c8d-b16d-d7c2bf6803ca" providerId="ADAL" clId="{AE0F260A-7645-4F7A-A0BD-562E94229DE7}" dt="2025-06-26T12:12:01.107" v="758" actId="20577"/>
        <pc:sldMkLst>
          <pc:docMk/>
          <pc:sldMk cId="386791983" sldId="271"/>
        </pc:sldMkLst>
      </pc:sldChg>
      <pc:sldChg chg="modSp modNotesTx">
        <pc:chgData name="Megan Morton" userId="ec7789b1-e14e-4c8d-b16d-d7c2bf6803ca" providerId="ADAL" clId="{AE0F260A-7645-4F7A-A0BD-562E94229DE7}" dt="2025-06-26T12:14:22.938" v="813" actId="1076"/>
        <pc:sldMkLst>
          <pc:docMk/>
          <pc:sldMk cId="451583291" sldId="272"/>
        </pc:sldMkLst>
        <pc:picChg chg="mod">
          <ac:chgData name="Megan Morton" userId="ec7789b1-e14e-4c8d-b16d-d7c2bf6803ca" providerId="ADAL" clId="{AE0F260A-7645-4F7A-A0BD-562E94229DE7}" dt="2025-06-26T12:14:22.938" v="813" actId="1076"/>
          <ac:picMkLst>
            <pc:docMk/>
            <pc:sldMk cId="451583291" sldId="272"/>
            <ac:picMk id="2050" creationId="{00000000-0000-0000-0000-000000000000}"/>
          </ac:picMkLst>
        </pc:picChg>
      </pc:sldChg>
      <pc:sldChg chg="modSp modNotesTx">
        <pc:chgData name="Megan Morton" userId="ec7789b1-e14e-4c8d-b16d-d7c2bf6803ca" providerId="ADAL" clId="{AE0F260A-7645-4F7A-A0BD-562E94229DE7}" dt="2025-06-26T12:08:09.200" v="479" actId="20577"/>
        <pc:sldMkLst>
          <pc:docMk/>
          <pc:sldMk cId="4063551205" sldId="275"/>
        </pc:sldMkLst>
        <pc:spChg chg="mod">
          <ac:chgData name="Megan Morton" userId="ec7789b1-e14e-4c8d-b16d-d7c2bf6803ca" providerId="ADAL" clId="{AE0F260A-7645-4F7A-A0BD-562E94229DE7}" dt="2025-06-26T12:07:42.712" v="405" actId="20577"/>
          <ac:spMkLst>
            <pc:docMk/>
            <pc:sldMk cId="4063551205" sldId="275"/>
            <ac:spMk id="54275"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FCFB8BAF-BA7C-4EA7-937C-32E7E4E83759}" type="slidenum">
              <a:rPr lang="en-GB" smtClean="0"/>
              <a:t>‹#›</a:t>
            </a:fld>
            <a:endParaRPr lang="en-GB"/>
          </a:p>
        </p:txBody>
      </p:sp>
    </p:spTree>
    <p:extLst>
      <p:ext uri="{BB962C8B-B14F-4D97-AF65-F5344CB8AC3E}">
        <p14:creationId xmlns:p14="http://schemas.microsoft.com/office/powerpoint/2010/main" val="31666890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45FDBE7-969F-4C0F-85E6-D68844111605}" type="slidenum">
              <a:rPr lang="en-GB" smtClean="0"/>
              <a:t>‹#›</a:t>
            </a:fld>
            <a:endParaRPr lang="en-GB"/>
          </a:p>
        </p:txBody>
      </p:sp>
    </p:spTree>
    <p:extLst>
      <p:ext uri="{BB962C8B-B14F-4D97-AF65-F5344CB8AC3E}">
        <p14:creationId xmlns:p14="http://schemas.microsoft.com/office/powerpoint/2010/main" val="3344598678"/>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thank you for coming, introduction of adults</a:t>
            </a:r>
          </a:p>
        </p:txBody>
      </p:sp>
      <p:sp>
        <p:nvSpPr>
          <p:cNvPr id="4" name="Slide Number Placeholder 3"/>
          <p:cNvSpPr>
            <a:spLocks noGrp="1"/>
          </p:cNvSpPr>
          <p:nvPr>
            <p:ph type="sldNum" sz="quarter" idx="10"/>
          </p:nvPr>
        </p:nvSpPr>
        <p:spPr/>
        <p:txBody>
          <a:bodyPr/>
          <a:lstStyle/>
          <a:p>
            <a:pPr>
              <a:defRPr/>
            </a:pPr>
            <a:fld id="{4079C5EB-B4EA-4FF6-AB6D-CA415544F6BF}" type="slidenum">
              <a:rPr lang="en-GB" smtClean="0"/>
              <a:pPr>
                <a:defRPr/>
              </a:pPr>
              <a:t>1</a:t>
            </a:fld>
            <a:endParaRPr lang="en-GB"/>
          </a:p>
        </p:txBody>
      </p:sp>
      <p:sp>
        <p:nvSpPr>
          <p:cNvPr id="5" name="Date Placeholder 4"/>
          <p:cNvSpPr>
            <a:spLocks noGrp="1"/>
          </p:cNvSpPr>
          <p:nvPr>
            <p:ph type="dt" idx="11"/>
          </p:nvPr>
        </p:nvSpPr>
        <p:spPr/>
        <p:txBody>
          <a:bodyPr/>
          <a:lstStyle/>
          <a:p>
            <a:endParaRPr lang="en-GB"/>
          </a:p>
        </p:txBody>
      </p:sp>
    </p:spTree>
    <p:extLst>
      <p:ext uri="{BB962C8B-B14F-4D97-AF65-F5344CB8AC3E}">
        <p14:creationId xmlns:p14="http://schemas.microsoft.com/office/powerpoint/2010/main" val="2045914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Has all gone out on letters home but just as a reminder. For Stay and Plays drop off at gate, explain why – explain tea/coffee/chat to other parents etc. Parents to stay with child for mini picnic – fun chance to be together, bring teddy, small snack and drink, </a:t>
            </a:r>
            <a:r>
              <a:rPr lang="en-GB" baseline="0" dirty="0" err="1"/>
              <a:t>bookbags</a:t>
            </a:r>
            <a:r>
              <a:rPr lang="en-GB" baseline="0" dirty="0"/>
              <a:t> will be given and a book to borrow over the summer. Explain about nursery visits and these are not set in stone, don’t usually attend etc. Appointment slips will be given on Monday 7</a:t>
            </a:r>
            <a:r>
              <a:rPr lang="en-GB" baseline="30000" dirty="0"/>
              <a:t>th</a:t>
            </a:r>
            <a:r>
              <a:rPr lang="en-GB" baseline="0" dirty="0"/>
              <a:t> July. Any problems, phone office before end of term (18</a:t>
            </a:r>
            <a:r>
              <a:rPr lang="en-GB" baseline="30000" dirty="0"/>
              <a:t>th</a:t>
            </a:r>
            <a:r>
              <a:rPr lang="en-GB" baseline="0" dirty="0"/>
              <a:t> July)</a:t>
            </a:r>
            <a:endParaRPr lang="en-GB" dirty="0"/>
          </a:p>
        </p:txBody>
      </p:sp>
      <p:sp>
        <p:nvSpPr>
          <p:cNvPr id="4" name="Slide Number Placeholder 3"/>
          <p:cNvSpPr>
            <a:spLocks noGrp="1"/>
          </p:cNvSpPr>
          <p:nvPr>
            <p:ph type="sldNum" sz="quarter" idx="10"/>
          </p:nvPr>
        </p:nvSpPr>
        <p:spPr/>
        <p:txBody>
          <a:bodyPr/>
          <a:lstStyle/>
          <a:p>
            <a:pPr>
              <a:defRPr/>
            </a:pPr>
            <a:fld id="{4079C5EB-B4EA-4FF6-AB6D-CA415544F6BF}" type="slidenum">
              <a:rPr lang="en-GB" smtClean="0"/>
              <a:pPr>
                <a:defRPr/>
              </a:pPr>
              <a:t>2</a:t>
            </a:fld>
            <a:endParaRPr lang="en-GB"/>
          </a:p>
        </p:txBody>
      </p:sp>
      <p:sp>
        <p:nvSpPr>
          <p:cNvPr id="5" name="Date Placeholder 4"/>
          <p:cNvSpPr>
            <a:spLocks noGrp="1"/>
          </p:cNvSpPr>
          <p:nvPr>
            <p:ph type="dt" idx="11"/>
          </p:nvPr>
        </p:nvSpPr>
        <p:spPr/>
        <p:txBody>
          <a:bodyPr/>
          <a:lstStyle/>
          <a:p>
            <a:endParaRPr lang="en-GB"/>
          </a:p>
        </p:txBody>
      </p:sp>
    </p:spTree>
    <p:extLst>
      <p:ext uri="{BB962C8B-B14F-4D97-AF65-F5344CB8AC3E}">
        <p14:creationId xmlns:p14="http://schemas.microsoft.com/office/powerpoint/2010/main" val="1297928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Quick information on consultation and why this is important, have you signed up? Appointment slips sent home Monday 7</a:t>
            </a:r>
            <a:r>
              <a:rPr lang="en-GB" baseline="30000" dirty="0"/>
              <a:t>th</a:t>
            </a:r>
            <a:r>
              <a:rPr lang="en-GB" baseline="0" dirty="0"/>
              <a:t> July. Lunch menus are available on our website so you can check whether your child will like the meal that day. </a:t>
            </a:r>
            <a:r>
              <a:rPr lang="en-GB" dirty="0"/>
              <a:t>Any</a:t>
            </a:r>
            <a:r>
              <a:rPr lang="en-GB" baseline="0" dirty="0"/>
              <a:t> questions regarding above? </a:t>
            </a:r>
            <a:endParaRPr lang="en-GB" dirty="0"/>
          </a:p>
        </p:txBody>
      </p:sp>
      <p:sp>
        <p:nvSpPr>
          <p:cNvPr id="4" name="Slide Number Placeholder 3"/>
          <p:cNvSpPr>
            <a:spLocks noGrp="1"/>
          </p:cNvSpPr>
          <p:nvPr>
            <p:ph type="sldNum" sz="quarter" idx="10"/>
          </p:nvPr>
        </p:nvSpPr>
        <p:spPr/>
        <p:txBody>
          <a:bodyPr/>
          <a:lstStyle/>
          <a:p>
            <a:pPr>
              <a:defRPr/>
            </a:pPr>
            <a:fld id="{4079C5EB-B4EA-4FF6-AB6D-CA415544F6BF}" type="slidenum">
              <a:rPr lang="en-GB" smtClean="0"/>
              <a:pPr>
                <a:defRPr/>
              </a:pPr>
              <a:t>3</a:t>
            </a:fld>
            <a:endParaRPr lang="en-GB"/>
          </a:p>
        </p:txBody>
      </p:sp>
      <p:sp>
        <p:nvSpPr>
          <p:cNvPr id="5" name="Date Placeholder 4"/>
          <p:cNvSpPr>
            <a:spLocks noGrp="1"/>
          </p:cNvSpPr>
          <p:nvPr>
            <p:ph type="dt" idx="11"/>
          </p:nvPr>
        </p:nvSpPr>
        <p:spPr/>
        <p:txBody>
          <a:bodyPr/>
          <a:lstStyle/>
          <a:p>
            <a:endParaRPr lang="en-GB"/>
          </a:p>
        </p:txBody>
      </p:sp>
    </p:spTree>
    <p:extLst>
      <p:ext uri="{BB962C8B-B14F-4D97-AF65-F5344CB8AC3E}">
        <p14:creationId xmlns:p14="http://schemas.microsoft.com/office/powerpoint/2010/main" val="12979286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our number one priorities. Happy, safe, welcomed. First</a:t>
            </a:r>
            <a:r>
              <a:rPr lang="en-GB" baseline="0" dirty="0"/>
              <a:t> few weeks will be settling in, getting to know each other, class routines and rules and this is vital throughout the year. We put relationships first – we really value </a:t>
            </a:r>
            <a:r>
              <a:rPr lang="en-GB" b="1" baseline="0" dirty="0"/>
              <a:t>parents as partners – </a:t>
            </a:r>
            <a:r>
              <a:rPr lang="en-GB" b="0" baseline="0" dirty="0"/>
              <a:t>come back to this in a while</a:t>
            </a:r>
            <a:endParaRPr lang="en-GB" b="0" dirty="0"/>
          </a:p>
        </p:txBody>
      </p:sp>
      <p:sp>
        <p:nvSpPr>
          <p:cNvPr id="4" name="Slide Number Placeholder 3"/>
          <p:cNvSpPr>
            <a:spLocks noGrp="1"/>
          </p:cNvSpPr>
          <p:nvPr>
            <p:ph type="sldNum" sz="quarter" idx="10"/>
          </p:nvPr>
        </p:nvSpPr>
        <p:spPr/>
        <p:txBody>
          <a:bodyPr/>
          <a:lstStyle/>
          <a:p>
            <a:pPr>
              <a:defRPr/>
            </a:pPr>
            <a:fld id="{4079C5EB-B4EA-4FF6-AB6D-CA415544F6BF}" type="slidenum">
              <a:rPr lang="en-GB" smtClean="0"/>
              <a:pPr>
                <a:defRPr/>
              </a:pPr>
              <a:t>4</a:t>
            </a:fld>
            <a:endParaRPr lang="en-GB"/>
          </a:p>
        </p:txBody>
      </p:sp>
      <p:sp>
        <p:nvSpPr>
          <p:cNvPr id="5" name="Date Placeholder 4"/>
          <p:cNvSpPr>
            <a:spLocks noGrp="1"/>
          </p:cNvSpPr>
          <p:nvPr>
            <p:ph type="dt" idx="11"/>
          </p:nvPr>
        </p:nvSpPr>
        <p:spPr/>
        <p:txBody>
          <a:bodyPr/>
          <a:lstStyle/>
          <a:p>
            <a:endParaRPr lang="en-GB"/>
          </a:p>
        </p:txBody>
      </p:sp>
    </p:spTree>
    <p:extLst>
      <p:ext uri="{BB962C8B-B14F-4D97-AF65-F5344CB8AC3E}">
        <p14:creationId xmlns:p14="http://schemas.microsoft.com/office/powerpoint/2010/main" val="41499740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School uniform can be bought from the One Stop shop on Beehive Lane. Although some things need the school logo/pattern e.g. tie/jumper – you can find cheap alternatives for shirts etc. in supermarkets. Please make sure you buy clip on tie – </a:t>
            </a:r>
            <a:r>
              <a:rPr lang="en-GB" baseline="0" dirty="0" err="1"/>
              <a:t>h&amp;s</a:t>
            </a:r>
            <a:r>
              <a:rPr lang="en-GB" baseline="0" dirty="0"/>
              <a:t>. We would recommend these due to the active, messy, fun learning we do in Reception! Please ensure </a:t>
            </a:r>
            <a:r>
              <a:rPr lang="en-GB" b="1" baseline="0" dirty="0"/>
              <a:t>everything is named. </a:t>
            </a:r>
            <a:r>
              <a:rPr lang="en-GB" b="0" baseline="0" dirty="0"/>
              <a:t>Things get lost, more likely to be returned etc.</a:t>
            </a:r>
          </a:p>
          <a:p>
            <a:r>
              <a:rPr lang="en-GB" baseline="0" dirty="0"/>
              <a:t>PE day – Friday. PE kits will stay in school and sent home half termly for a good wash. Can include </a:t>
            </a:r>
            <a:r>
              <a:rPr lang="en-GB" baseline="0" dirty="0" err="1"/>
              <a:t>trackies</a:t>
            </a:r>
            <a:r>
              <a:rPr lang="en-GB" baseline="0" dirty="0"/>
              <a:t>/jumper for cold weather but please make sure these are in line with school uniform. Earrings out on PE days and hair tied back. Velcro shoes. </a:t>
            </a:r>
            <a:r>
              <a:rPr lang="en-GB" baseline="0" dirty="0">
                <a:solidFill>
                  <a:srgbClr val="FF0000"/>
                </a:solidFill>
              </a:rPr>
              <a:t>PTA have a pre-loved uniform shop which you can peruse on Monday 7</a:t>
            </a:r>
            <a:r>
              <a:rPr lang="en-GB" baseline="30000" dirty="0">
                <a:solidFill>
                  <a:srgbClr val="FF0000"/>
                </a:solidFill>
              </a:rPr>
              <a:t>th</a:t>
            </a:r>
            <a:r>
              <a:rPr lang="en-GB" baseline="0" dirty="0">
                <a:solidFill>
                  <a:srgbClr val="FF0000"/>
                </a:solidFill>
              </a:rPr>
              <a:t> July if you stay for tea/coffee while children in stay and play.</a:t>
            </a:r>
          </a:p>
        </p:txBody>
      </p:sp>
      <p:sp>
        <p:nvSpPr>
          <p:cNvPr id="4" name="Date Placeholder 3"/>
          <p:cNvSpPr>
            <a:spLocks noGrp="1"/>
          </p:cNvSpPr>
          <p:nvPr>
            <p:ph type="dt" idx="10"/>
          </p:nvPr>
        </p:nvSpPr>
        <p:spPr/>
        <p:txBody>
          <a:bodyPr/>
          <a:lstStyle/>
          <a:p>
            <a:endParaRPr lang="en-GB"/>
          </a:p>
        </p:txBody>
      </p:sp>
      <p:sp>
        <p:nvSpPr>
          <p:cNvPr id="5" name="Slide Number Placeholder 4"/>
          <p:cNvSpPr>
            <a:spLocks noGrp="1"/>
          </p:cNvSpPr>
          <p:nvPr>
            <p:ph type="sldNum" sz="quarter" idx="11"/>
          </p:nvPr>
        </p:nvSpPr>
        <p:spPr/>
        <p:txBody>
          <a:bodyPr/>
          <a:lstStyle/>
          <a:p>
            <a:fld id="{E45FDBE7-969F-4C0F-85E6-D68844111605}" type="slidenum">
              <a:rPr lang="en-GB" smtClean="0"/>
              <a:t>5</a:t>
            </a:fld>
            <a:endParaRPr lang="en-GB"/>
          </a:p>
        </p:txBody>
      </p:sp>
    </p:spTree>
    <p:extLst>
      <p:ext uri="{BB962C8B-B14F-4D97-AF65-F5344CB8AC3E}">
        <p14:creationId xmlns:p14="http://schemas.microsoft.com/office/powerpoint/2010/main" val="4192599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mess, we understand it’s frustrating when uniform</a:t>
            </a:r>
            <a:r>
              <a:rPr lang="en-GB" baseline="0" dirty="0"/>
              <a:t> gets messy but messy play </a:t>
            </a:r>
            <a:r>
              <a:rPr lang="en-GB" dirty="0"/>
              <a:t>is vital</a:t>
            </a:r>
            <a:r>
              <a:rPr lang="en-GB" baseline="0" dirty="0"/>
              <a:t> to </a:t>
            </a:r>
            <a:r>
              <a:rPr lang="en-GB" baseline="0" dirty="0" err="1"/>
              <a:t>chn’s</a:t>
            </a:r>
            <a:r>
              <a:rPr lang="en-GB" baseline="0" dirty="0"/>
              <a:t> learning and development. We try to keep them clean and dry but sometimes this is impossible – they are children and they will get dirty. Teaching your child how to change their shoes/put on a coat etc. will help with this.</a:t>
            </a:r>
            <a:endParaRPr lang="en-GB" dirty="0"/>
          </a:p>
        </p:txBody>
      </p:sp>
      <p:sp>
        <p:nvSpPr>
          <p:cNvPr id="4" name="Date Placeholder 3"/>
          <p:cNvSpPr>
            <a:spLocks noGrp="1"/>
          </p:cNvSpPr>
          <p:nvPr>
            <p:ph type="dt" idx="10"/>
          </p:nvPr>
        </p:nvSpPr>
        <p:spPr/>
        <p:txBody>
          <a:bodyPr/>
          <a:lstStyle/>
          <a:p>
            <a:endParaRPr lang="en-GB"/>
          </a:p>
        </p:txBody>
      </p:sp>
      <p:sp>
        <p:nvSpPr>
          <p:cNvPr id="5" name="Slide Number Placeholder 4"/>
          <p:cNvSpPr>
            <a:spLocks noGrp="1"/>
          </p:cNvSpPr>
          <p:nvPr>
            <p:ph type="sldNum" sz="quarter" idx="11"/>
          </p:nvPr>
        </p:nvSpPr>
        <p:spPr/>
        <p:txBody>
          <a:bodyPr/>
          <a:lstStyle/>
          <a:p>
            <a:fld id="{E45FDBE7-969F-4C0F-85E6-D68844111605}" type="slidenum">
              <a:rPr lang="en-GB" smtClean="0"/>
              <a:t>6</a:t>
            </a:fld>
            <a:endParaRPr lang="en-GB"/>
          </a:p>
        </p:txBody>
      </p:sp>
    </p:spTree>
    <p:extLst>
      <p:ext uri="{BB962C8B-B14F-4D97-AF65-F5344CB8AC3E}">
        <p14:creationId xmlns:p14="http://schemas.microsoft.com/office/powerpoint/2010/main" val="34095068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Just one bag please unless</a:t>
            </a:r>
            <a:r>
              <a:rPr lang="en-GB" baseline="0" dirty="0"/>
              <a:t> bringing something extra for a particular reason – too much for them to carry. Not too much in their lunchbox. </a:t>
            </a:r>
            <a:endParaRPr lang="en-GB" dirty="0"/>
          </a:p>
        </p:txBody>
      </p:sp>
      <p:sp>
        <p:nvSpPr>
          <p:cNvPr id="4" name="Slide Number Placeholder 3"/>
          <p:cNvSpPr>
            <a:spLocks noGrp="1"/>
          </p:cNvSpPr>
          <p:nvPr>
            <p:ph type="sldNum" sz="quarter" idx="10"/>
          </p:nvPr>
        </p:nvSpPr>
        <p:spPr/>
        <p:txBody>
          <a:bodyPr/>
          <a:lstStyle/>
          <a:p>
            <a:pPr>
              <a:defRPr/>
            </a:pPr>
            <a:fld id="{4079C5EB-B4EA-4FF6-AB6D-CA415544F6BF}" type="slidenum">
              <a:rPr lang="en-GB" smtClean="0"/>
              <a:pPr>
                <a:defRPr/>
              </a:pPr>
              <a:t>7</a:t>
            </a:fld>
            <a:endParaRPr lang="en-GB"/>
          </a:p>
        </p:txBody>
      </p:sp>
      <p:sp>
        <p:nvSpPr>
          <p:cNvPr id="5" name="Date Placeholder 4"/>
          <p:cNvSpPr>
            <a:spLocks noGrp="1"/>
          </p:cNvSpPr>
          <p:nvPr>
            <p:ph type="dt" idx="11"/>
          </p:nvPr>
        </p:nvSpPr>
        <p:spPr/>
        <p:txBody>
          <a:bodyPr/>
          <a:lstStyle/>
          <a:p>
            <a:endParaRPr lang="en-GB"/>
          </a:p>
        </p:txBody>
      </p:sp>
    </p:spTree>
    <p:extLst>
      <p:ext uri="{BB962C8B-B14F-4D97-AF65-F5344CB8AC3E}">
        <p14:creationId xmlns:p14="http://schemas.microsoft.com/office/powerpoint/2010/main" val="31620136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Really important to keep us updated of allergies/dietary</a:t>
            </a:r>
            <a:r>
              <a:rPr lang="en-GB" baseline="0" dirty="0"/>
              <a:t> needs</a:t>
            </a:r>
            <a:r>
              <a:rPr lang="en-GB" dirty="0"/>
              <a:t>– we taste</a:t>
            </a:r>
            <a:r>
              <a:rPr lang="en-GB" baseline="0" dirty="0"/>
              <a:t> lots of food in Reception! </a:t>
            </a:r>
            <a:endParaRPr lang="en-GB" dirty="0"/>
          </a:p>
        </p:txBody>
      </p:sp>
      <p:sp>
        <p:nvSpPr>
          <p:cNvPr id="4" name="Date Placeholder 3"/>
          <p:cNvSpPr>
            <a:spLocks noGrp="1"/>
          </p:cNvSpPr>
          <p:nvPr>
            <p:ph type="dt" idx="10"/>
          </p:nvPr>
        </p:nvSpPr>
        <p:spPr/>
        <p:txBody>
          <a:bodyPr/>
          <a:lstStyle/>
          <a:p>
            <a:endParaRPr lang="en-GB"/>
          </a:p>
        </p:txBody>
      </p:sp>
      <p:sp>
        <p:nvSpPr>
          <p:cNvPr id="5" name="Slide Number Placeholder 4"/>
          <p:cNvSpPr>
            <a:spLocks noGrp="1"/>
          </p:cNvSpPr>
          <p:nvPr>
            <p:ph type="sldNum" sz="quarter" idx="11"/>
          </p:nvPr>
        </p:nvSpPr>
        <p:spPr/>
        <p:txBody>
          <a:bodyPr/>
          <a:lstStyle/>
          <a:p>
            <a:fld id="{E45FDBE7-969F-4C0F-85E6-D68844111605}" type="slidenum">
              <a:rPr lang="en-GB" smtClean="0"/>
              <a:t>8</a:t>
            </a:fld>
            <a:endParaRPr lang="en-GB"/>
          </a:p>
        </p:txBody>
      </p:sp>
    </p:spTree>
    <p:extLst>
      <p:ext uri="{BB962C8B-B14F-4D97-AF65-F5344CB8AC3E}">
        <p14:creationId xmlns:p14="http://schemas.microsoft.com/office/powerpoint/2010/main" val="3804125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0"/>
          </p:nvPr>
        </p:nvSpPr>
        <p:spPr/>
        <p:txBody>
          <a:bodyPr/>
          <a:lstStyle/>
          <a:p>
            <a:endParaRPr lang="en-GB"/>
          </a:p>
        </p:txBody>
      </p:sp>
      <p:sp>
        <p:nvSpPr>
          <p:cNvPr id="5" name="Slide Number Placeholder 4"/>
          <p:cNvSpPr>
            <a:spLocks noGrp="1"/>
          </p:cNvSpPr>
          <p:nvPr>
            <p:ph type="sldNum" sz="quarter" idx="11"/>
          </p:nvPr>
        </p:nvSpPr>
        <p:spPr/>
        <p:txBody>
          <a:bodyPr/>
          <a:lstStyle/>
          <a:p>
            <a:fld id="{E45FDBE7-969F-4C0F-85E6-D68844111605}" type="slidenum">
              <a:rPr lang="en-GB" smtClean="0"/>
              <a:t>9</a:t>
            </a:fld>
            <a:endParaRPr lang="en-GB"/>
          </a:p>
        </p:txBody>
      </p:sp>
    </p:spTree>
    <p:extLst>
      <p:ext uri="{BB962C8B-B14F-4D97-AF65-F5344CB8AC3E}">
        <p14:creationId xmlns:p14="http://schemas.microsoft.com/office/powerpoint/2010/main" val="3804125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aseline="0" dirty="0"/>
              <a:t>Playing and active learning is really important, it prepares children for their future successes and learning through the rest of their school years and beyond. It is age-appropriate and vital to child development and progress. Most of the day is play-based with carpet time for specific, direct teaching. Need to meet their 1</a:t>
            </a:r>
            <a:r>
              <a:rPr lang="en-GB" baseline="30000" dirty="0"/>
              <a:t>st</a:t>
            </a:r>
            <a:r>
              <a:rPr lang="en-GB" baseline="0" dirty="0"/>
              <a:t> 12 ELGs to get GLD</a:t>
            </a:r>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733D7390-EBFF-46FE-9658-4DF360D14CB3}" type="slidenum">
              <a:rPr lang="en-GB" altLang="en-US" smtClean="0">
                <a:latin typeface="Tahoma" pitchFamily="34" charset="0"/>
              </a:rPr>
              <a:pPr>
                <a:spcBef>
                  <a:spcPct val="0"/>
                </a:spcBef>
              </a:pPr>
              <a:t>10</a:t>
            </a:fld>
            <a:endParaRPr lang="en-GB" altLang="en-US">
              <a:latin typeface="Tahoma" pitchFamily="34" charset="0"/>
            </a:endParaRPr>
          </a:p>
        </p:txBody>
      </p:sp>
      <p:sp>
        <p:nvSpPr>
          <p:cNvPr id="2" name="Date Placeholder 1"/>
          <p:cNvSpPr>
            <a:spLocks noGrp="1"/>
          </p:cNvSpPr>
          <p:nvPr>
            <p:ph type="dt" idx="10"/>
          </p:nvPr>
        </p:nvSpPr>
        <p:spPr/>
        <p:txBody>
          <a:bodyPr/>
          <a:lstStyle/>
          <a:p>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GB" baseline="0" dirty="0"/>
          </a:p>
        </p:txBody>
      </p:sp>
      <p:sp>
        <p:nvSpPr>
          <p:cNvPr id="4" name="Slide Number Placeholder 3"/>
          <p:cNvSpPr>
            <a:spLocks noGrp="1"/>
          </p:cNvSpPr>
          <p:nvPr>
            <p:ph type="sldNum" sz="quarter" idx="10"/>
          </p:nvPr>
        </p:nvSpPr>
        <p:spPr/>
        <p:txBody>
          <a:bodyPr/>
          <a:lstStyle/>
          <a:p>
            <a:pPr>
              <a:defRPr/>
            </a:pPr>
            <a:fld id="{4079C5EB-B4EA-4FF6-AB6D-CA415544F6BF}" type="slidenum">
              <a:rPr lang="en-GB" smtClean="0"/>
              <a:pPr>
                <a:defRPr/>
              </a:pPr>
              <a:t>11</a:t>
            </a:fld>
            <a:endParaRPr lang="en-GB"/>
          </a:p>
        </p:txBody>
      </p:sp>
      <p:sp>
        <p:nvSpPr>
          <p:cNvPr id="5" name="Date Placeholder 4"/>
          <p:cNvSpPr>
            <a:spLocks noGrp="1"/>
          </p:cNvSpPr>
          <p:nvPr>
            <p:ph type="dt" idx="11"/>
          </p:nvPr>
        </p:nvSpPr>
        <p:spPr/>
        <p:txBody>
          <a:bodyPr/>
          <a:lstStyle/>
          <a:p>
            <a:endParaRPr lang="en-GB"/>
          </a:p>
        </p:txBody>
      </p:sp>
    </p:spTree>
    <p:extLst>
      <p:ext uri="{BB962C8B-B14F-4D97-AF65-F5344CB8AC3E}">
        <p14:creationId xmlns:p14="http://schemas.microsoft.com/office/powerpoint/2010/main" val="5394931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0"/>
          </p:nvPr>
        </p:nvSpPr>
        <p:spPr/>
        <p:txBody>
          <a:bodyPr/>
          <a:lstStyle/>
          <a:p>
            <a:endParaRPr lang="en-GB"/>
          </a:p>
        </p:txBody>
      </p:sp>
      <p:sp>
        <p:nvSpPr>
          <p:cNvPr id="5" name="Slide Number Placeholder 4"/>
          <p:cNvSpPr>
            <a:spLocks noGrp="1"/>
          </p:cNvSpPr>
          <p:nvPr>
            <p:ph type="sldNum" sz="quarter" idx="11"/>
          </p:nvPr>
        </p:nvSpPr>
        <p:spPr/>
        <p:txBody>
          <a:bodyPr/>
          <a:lstStyle/>
          <a:p>
            <a:fld id="{E45FDBE7-969F-4C0F-85E6-D68844111605}" type="slidenum">
              <a:rPr lang="en-GB" smtClean="0"/>
              <a:t>12</a:t>
            </a:fld>
            <a:endParaRPr lang="en-GB"/>
          </a:p>
        </p:txBody>
      </p:sp>
    </p:spTree>
    <p:extLst>
      <p:ext uri="{BB962C8B-B14F-4D97-AF65-F5344CB8AC3E}">
        <p14:creationId xmlns:p14="http://schemas.microsoft.com/office/powerpoint/2010/main" val="38041252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Lilac</a:t>
            </a:r>
            <a:r>
              <a:rPr lang="en-GB" baseline="0" dirty="0">
                <a:latin typeface="Comic Sans MS" panose="030F0702030302020204" pitchFamily="66" charset="0"/>
              </a:rPr>
              <a:t> books - </a:t>
            </a:r>
            <a:r>
              <a:rPr lang="en-GB" dirty="0">
                <a:latin typeface="Comic Sans MS" panose="030F0702030302020204" pitchFamily="66" charset="0"/>
              </a:rPr>
              <a:t>these books have no words and are to help children to tell a story and explain the pictures without the pressures of decoding at this stage. Each child will be moved on to the next reading colour when they are individually ready for a new challenge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Comic Sans MS" panose="030F0702030302020204" pitchFamily="66" charset="0"/>
              </a:rPr>
              <a:t>We know parents are busy and we don’t expect you to read reams every day or always write in your child’s reading record book BUT reading at home is vital to your child’s development</a:t>
            </a:r>
          </a:p>
          <a:p>
            <a:r>
              <a:rPr lang="en-GB" b="1" dirty="0"/>
              <a:t>Summer reading challenge at library</a:t>
            </a:r>
          </a:p>
        </p:txBody>
      </p:sp>
      <p:sp>
        <p:nvSpPr>
          <p:cNvPr id="4" name="Date Placeholder 3"/>
          <p:cNvSpPr>
            <a:spLocks noGrp="1"/>
          </p:cNvSpPr>
          <p:nvPr>
            <p:ph type="dt" idx="10"/>
          </p:nvPr>
        </p:nvSpPr>
        <p:spPr/>
        <p:txBody>
          <a:bodyPr/>
          <a:lstStyle/>
          <a:p>
            <a:endParaRPr lang="en-GB"/>
          </a:p>
        </p:txBody>
      </p:sp>
      <p:sp>
        <p:nvSpPr>
          <p:cNvPr id="5" name="Slide Number Placeholder 4"/>
          <p:cNvSpPr>
            <a:spLocks noGrp="1"/>
          </p:cNvSpPr>
          <p:nvPr>
            <p:ph type="sldNum" sz="quarter" idx="11"/>
          </p:nvPr>
        </p:nvSpPr>
        <p:spPr/>
        <p:txBody>
          <a:bodyPr/>
          <a:lstStyle/>
          <a:p>
            <a:fld id="{E45FDBE7-969F-4C0F-85E6-D68844111605}" type="slidenum">
              <a:rPr lang="en-GB" smtClean="0"/>
              <a:t>13</a:t>
            </a:fld>
            <a:endParaRPr lang="en-GB"/>
          </a:p>
        </p:txBody>
      </p:sp>
    </p:spTree>
    <p:extLst>
      <p:ext uri="{BB962C8B-B14F-4D97-AF65-F5344CB8AC3E}">
        <p14:creationId xmlns:p14="http://schemas.microsoft.com/office/powerpoint/2010/main" val="40592119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Great books in local libraries about starting school.</a:t>
            </a:r>
            <a:r>
              <a:rPr lang="en-GB" baseline="0" dirty="0"/>
              <a:t> You can ask for a ‘starting school bag’</a:t>
            </a:r>
          </a:p>
          <a:p>
            <a:pPr marL="171450" indent="-171450">
              <a:buFontTx/>
              <a:buChar char="-"/>
            </a:pPr>
            <a:r>
              <a:rPr lang="en-GB" baseline="0" dirty="0"/>
              <a:t>Practise lots of skills for independence, they will have to share adults more than before so will need to get used to doing more on their own</a:t>
            </a:r>
          </a:p>
          <a:p>
            <a:pPr marL="171450" indent="-171450">
              <a:buFontTx/>
              <a:buChar char="-"/>
            </a:pPr>
            <a:endParaRPr lang="en-GB" dirty="0"/>
          </a:p>
        </p:txBody>
      </p:sp>
      <p:sp>
        <p:nvSpPr>
          <p:cNvPr id="4" name="Date Placeholder 3"/>
          <p:cNvSpPr>
            <a:spLocks noGrp="1"/>
          </p:cNvSpPr>
          <p:nvPr>
            <p:ph type="dt" idx="10"/>
          </p:nvPr>
        </p:nvSpPr>
        <p:spPr/>
        <p:txBody>
          <a:bodyPr/>
          <a:lstStyle/>
          <a:p>
            <a:endParaRPr lang="en-GB"/>
          </a:p>
        </p:txBody>
      </p:sp>
      <p:sp>
        <p:nvSpPr>
          <p:cNvPr id="5" name="Slide Number Placeholder 4"/>
          <p:cNvSpPr>
            <a:spLocks noGrp="1"/>
          </p:cNvSpPr>
          <p:nvPr>
            <p:ph type="sldNum" sz="quarter" idx="11"/>
          </p:nvPr>
        </p:nvSpPr>
        <p:spPr/>
        <p:txBody>
          <a:bodyPr/>
          <a:lstStyle/>
          <a:p>
            <a:fld id="{E45FDBE7-969F-4C0F-85E6-D68844111605}" type="slidenum">
              <a:rPr lang="en-GB" smtClean="0"/>
              <a:t>14</a:t>
            </a:fld>
            <a:endParaRPr lang="en-GB"/>
          </a:p>
        </p:txBody>
      </p:sp>
    </p:spTree>
    <p:extLst>
      <p:ext uri="{BB962C8B-B14F-4D97-AF65-F5344CB8AC3E}">
        <p14:creationId xmlns:p14="http://schemas.microsoft.com/office/powerpoint/2010/main" val="29473541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Date Placeholder 3"/>
          <p:cNvSpPr>
            <a:spLocks noGrp="1"/>
          </p:cNvSpPr>
          <p:nvPr>
            <p:ph type="dt" idx="10"/>
          </p:nvPr>
        </p:nvSpPr>
        <p:spPr/>
        <p:txBody>
          <a:bodyPr/>
          <a:lstStyle/>
          <a:p>
            <a:endParaRPr lang="en-GB"/>
          </a:p>
        </p:txBody>
      </p:sp>
      <p:sp>
        <p:nvSpPr>
          <p:cNvPr id="5" name="Slide Number Placeholder 4"/>
          <p:cNvSpPr>
            <a:spLocks noGrp="1"/>
          </p:cNvSpPr>
          <p:nvPr>
            <p:ph type="sldNum" sz="quarter" idx="11"/>
          </p:nvPr>
        </p:nvSpPr>
        <p:spPr/>
        <p:txBody>
          <a:bodyPr/>
          <a:lstStyle/>
          <a:p>
            <a:fld id="{E45FDBE7-969F-4C0F-85E6-D68844111605}" type="slidenum">
              <a:rPr lang="en-GB" smtClean="0"/>
              <a:t>15</a:t>
            </a:fld>
            <a:endParaRPr lang="en-GB"/>
          </a:p>
        </p:txBody>
      </p:sp>
    </p:spTree>
    <p:extLst>
      <p:ext uri="{BB962C8B-B14F-4D97-AF65-F5344CB8AC3E}">
        <p14:creationId xmlns:p14="http://schemas.microsoft.com/office/powerpoint/2010/main" val="35412061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We’d always rather you come and speak to us.</a:t>
            </a:r>
            <a:r>
              <a:rPr lang="en-GB" baseline="0" dirty="0"/>
              <a:t> We try our best but only human so you might think of something we’ve missed. </a:t>
            </a:r>
            <a:r>
              <a:rPr lang="en-GB" dirty="0"/>
              <a:t>Any questions from today?</a:t>
            </a:r>
          </a:p>
        </p:txBody>
      </p:sp>
      <p:sp>
        <p:nvSpPr>
          <p:cNvPr id="4" name="Slide Number Placeholder 3"/>
          <p:cNvSpPr>
            <a:spLocks noGrp="1"/>
          </p:cNvSpPr>
          <p:nvPr>
            <p:ph type="sldNum" sz="quarter" idx="10"/>
          </p:nvPr>
        </p:nvSpPr>
        <p:spPr/>
        <p:txBody>
          <a:bodyPr/>
          <a:lstStyle/>
          <a:p>
            <a:pPr>
              <a:defRPr/>
            </a:pPr>
            <a:fld id="{4079C5EB-B4EA-4FF6-AB6D-CA415544F6BF}" type="slidenum">
              <a:rPr lang="en-GB" smtClean="0"/>
              <a:pPr>
                <a:defRPr/>
              </a:pPr>
              <a:t>16</a:t>
            </a:fld>
            <a:endParaRPr lang="en-GB"/>
          </a:p>
        </p:txBody>
      </p:sp>
      <p:sp>
        <p:nvSpPr>
          <p:cNvPr id="5" name="Date Placeholder 4"/>
          <p:cNvSpPr>
            <a:spLocks noGrp="1"/>
          </p:cNvSpPr>
          <p:nvPr>
            <p:ph type="dt" idx="11"/>
          </p:nvPr>
        </p:nvSpPr>
        <p:spPr/>
        <p:txBody>
          <a:bodyPr/>
          <a:lstStyle/>
          <a:p>
            <a:endParaRPr lang="en-GB"/>
          </a:p>
        </p:txBody>
      </p:sp>
    </p:spTree>
    <p:extLst>
      <p:ext uri="{BB962C8B-B14F-4D97-AF65-F5344CB8AC3E}">
        <p14:creationId xmlns:p14="http://schemas.microsoft.com/office/powerpoint/2010/main" val="6418702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6582C2FF-67CE-49EE-B1DC-2DFECA6BF077}" type="datetimeFigureOut">
              <a:rPr lang="en-GB" smtClean="0"/>
              <a:t>26/06/2025</a:t>
            </a:fld>
            <a:endParaRPr lang="en-GB"/>
          </a:p>
        </p:txBody>
      </p:sp>
      <p:sp>
        <p:nvSpPr>
          <p:cNvPr id="5" name="Footer Placeholder 4"/>
          <p:cNvSpPr>
            <a:spLocks noGrp="1"/>
          </p:cNvSpPr>
          <p:nvPr>
            <p:ph type="ftr" sz="quarter" idx="11"/>
          </p:nvPr>
        </p:nvSpPr>
        <p:spPr>
          <a:xfrm>
            <a:off x="1174044" y="5357592"/>
            <a:ext cx="5034845" cy="365125"/>
          </a:xfrm>
        </p:spPr>
        <p:txBody>
          <a:bodyPr/>
          <a:lstStyle/>
          <a:p>
            <a:endParaRPr lang="en-GB"/>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904ED77B-BAED-4643-973B-68E2486B4BBC}"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82C2FF-67CE-49EE-B1DC-2DFECA6BF077}"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4ED77B-BAED-4643-973B-68E2486B4BBC}"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82C2FF-67CE-49EE-B1DC-2DFECA6BF077}"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4ED77B-BAED-4643-973B-68E2486B4BBC}"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6582C2FF-67CE-49EE-B1DC-2DFECA6BF077}" type="datetimeFigureOut">
              <a:rPr lang="en-GB" smtClean="0"/>
              <a:t>26/06/2025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4ED77B-BAED-4643-973B-68E2486B4BBC}" type="slidenum">
              <a:rPr lang="en-GB" smtClean="0"/>
              <a:t>‹#›</a:t>
            </a:fld>
            <a:endParaRPr lang="en-GB"/>
          </a:p>
        </p:txBody>
      </p:sp>
      <p:sp>
        <p:nvSpPr>
          <p:cNvPr id="9" name="Content Placeholder 8"/>
          <p:cNvSpPr>
            <a:spLocks noGrp="1"/>
          </p:cNvSpPr>
          <p:nvPr>
            <p:ph sz="quarter" idx="13"/>
          </p:nvPr>
        </p:nvSpPr>
        <p:spPr>
          <a:xfrm>
            <a:off x="1298448" y="2121407"/>
            <a:ext cx="32004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63440" y="2119313"/>
            <a:ext cx="32004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6582C2FF-67CE-49EE-B1DC-2DFECA6BF077}" type="datetimeFigureOut">
              <a:rPr lang="en-GB" smtClean="0"/>
              <a:t>26/06/2025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4ED77B-BAED-4643-973B-68E2486B4BBC}" type="slidenum">
              <a:rPr lang="en-GB" smtClean="0"/>
              <a:t>‹#›</a:t>
            </a:fld>
            <a:endParaRPr lang="en-GB"/>
          </a:p>
        </p:txBody>
      </p:sp>
      <p:sp>
        <p:nvSpPr>
          <p:cNvPr id="11" name="Content Placeholder 10"/>
          <p:cNvSpPr>
            <a:spLocks noGrp="1"/>
          </p:cNvSpPr>
          <p:nvPr>
            <p:ph sz="quarter" idx="13"/>
          </p:nvPr>
        </p:nvSpPr>
        <p:spPr>
          <a:xfrm>
            <a:off x="1298448" y="2944368"/>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82C2FF-67CE-49EE-B1DC-2DFECA6BF077}" type="datetimeFigureOut">
              <a:rPr lang="en-GB" smtClean="0"/>
              <a:t>26/06/2025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4ED77B-BAED-4643-973B-68E2486B4BBC}"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82C2FF-67CE-49EE-B1DC-2DFECA6BF077}" type="datetimeFigureOut">
              <a:rPr lang="en-GB" smtClean="0"/>
              <a:t>26/06/2025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4ED77B-BAED-4643-973B-68E2486B4BBC}"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6582C2FF-67CE-49EE-B1DC-2DFECA6BF077}" type="datetimeFigureOut">
              <a:rPr lang="en-GB" smtClean="0"/>
              <a:t>26/06/2025</a:t>
            </a:fld>
            <a:endParaRPr lang="en-GB"/>
          </a:p>
        </p:txBody>
      </p:sp>
      <p:sp>
        <p:nvSpPr>
          <p:cNvPr id="6" name="Footer Placeholder 5"/>
          <p:cNvSpPr>
            <a:spLocks noGrp="1"/>
          </p:cNvSpPr>
          <p:nvPr>
            <p:ph type="ftr" sz="quarter" idx="11"/>
          </p:nvPr>
        </p:nvSpPr>
        <p:spPr>
          <a:xfrm rot="-60000">
            <a:off x="914554" y="5829261"/>
            <a:ext cx="3522607" cy="365125"/>
          </a:xfrm>
        </p:spPr>
        <p:txBody>
          <a:bodyPr/>
          <a:lstStyle/>
          <a:p>
            <a:endParaRPr lang="en-GB"/>
          </a:p>
        </p:txBody>
      </p:sp>
      <p:sp>
        <p:nvSpPr>
          <p:cNvPr id="7" name="Slide Number Placeholder 6"/>
          <p:cNvSpPr>
            <a:spLocks noGrp="1"/>
          </p:cNvSpPr>
          <p:nvPr>
            <p:ph type="sldNum" sz="quarter" idx="12"/>
          </p:nvPr>
        </p:nvSpPr>
        <p:spPr>
          <a:xfrm rot="60000">
            <a:off x="7557313" y="5896961"/>
            <a:ext cx="554023" cy="365125"/>
          </a:xfrm>
        </p:spPr>
        <p:txBody>
          <a:bodyPr/>
          <a:lstStyle/>
          <a:p>
            <a:fld id="{904ED77B-BAED-4643-973B-68E2486B4BBC}"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6582C2FF-67CE-49EE-B1DC-2DFECA6BF077}" type="datetimeFigureOut">
              <a:rPr lang="en-GB" smtClean="0"/>
              <a:t>26/06/2025</a:t>
            </a:fld>
            <a:endParaRPr lang="en-GB"/>
          </a:p>
        </p:txBody>
      </p:sp>
      <p:sp>
        <p:nvSpPr>
          <p:cNvPr id="6" name="Footer Placeholder 5"/>
          <p:cNvSpPr>
            <a:spLocks noGrp="1"/>
          </p:cNvSpPr>
          <p:nvPr>
            <p:ph type="ftr" sz="quarter" idx="11"/>
          </p:nvPr>
        </p:nvSpPr>
        <p:spPr>
          <a:xfrm rot="-60000">
            <a:off x="914569" y="5831037"/>
            <a:ext cx="3319043" cy="365125"/>
          </a:xfrm>
        </p:spPr>
        <p:txBody>
          <a:bodyPr/>
          <a:lstStyle/>
          <a:p>
            <a:endParaRPr lang="en-GB"/>
          </a:p>
        </p:txBody>
      </p:sp>
      <p:sp>
        <p:nvSpPr>
          <p:cNvPr id="7" name="Slide Number Placeholder 6"/>
          <p:cNvSpPr>
            <a:spLocks noGrp="1"/>
          </p:cNvSpPr>
          <p:nvPr>
            <p:ph type="sldNum" sz="quarter" idx="12"/>
          </p:nvPr>
        </p:nvSpPr>
        <p:spPr>
          <a:xfrm rot="60000">
            <a:off x="7562089" y="5900026"/>
            <a:ext cx="554023" cy="365125"/>
          </a:xfrm>
        </p:spPr>
        <p:txBody>
          <a:bodyPr/>
          <a:lstStyle/>
          <a:p>
            <a:fld id="{904ED77B-BAED-4643-973B-68E2486B4BBC}"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82C2FF-67CE-49EE-B1DC-2DFECA6BF077}"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4ED77B-BAED-4643-973B-68E2486B4BBC}"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82C2FF-67CE-49EE-B1DC-2DFECA6BF077}"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4ED77B-BAED-4643-973B-68E2486B4BBC}"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5.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4"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5"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5"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6582C2FF-67CE-49EE-B1DC-2DFECA6BF077}" type="datetimeFigureOut">
              <a:rPr lang="en-GB" smtClean="0"/>
              <a:t>26/06/2025</a:t>
            </a:fld>
            <a:endParaRPr lang="en-GB"/>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GB"/>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904ED77B-BAED-4643-973B-68E2486B4BBC}"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8.JPG"/><Relationship Id="rId3" Type="http://schemas.openxmlformats.org/officeDocument/2006/relationships/image" Target="../media/image11.jpeg"/><Relationship Id="rId7" Type="http://schemas.openxmlformats.org/officeDocument/2006/relationships/image" Target="../media/image13.jpeg"/><Relationship Id="rId12" Type="http://schemas.openxmlformats.org/officeDocument/2006/relationships/image" Target="../media/image17.JP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www.google.co.uk/url?sa=i&amp;rct=j&amp;q=&amp;esrc=s&amp;source=images&amp;cd=&amp;cad=rja&amp;uact=8&amp;ved=0ahUKEwj5h8XUy_7SAhVIWBQKHSlpBjwQjRwIBw&amp;url=http://www.zumiez.com/mens/jeans-pants/joggers.html&amp;psig=AFQjCNE4-cWLG1IhDD4hITVBJYc-bapmSg&amp;ust=1490975743130403" TargetMode="External"/><Relationship Id="rId11" Type="http://schemas.openxmlformats.org/officeDocument/2006/relationships/image" Target="../media/image16.JPG"/><Relationship Id="rId5" Type="http://schemas.openxmlformats.org/officeDocument/2006/relationships/image" Target="../media/image12.jpeg"/><Relationship Id="rId10" Type="http://schemas.openxmlformats.org/officeDocument/2006/relationships/image" Target="../media/image15.jpeg"/><Relationship Id="rId4" Type="http://schemas.openxmlformats.org/officeDocument/2006/relationships/hyperlink" Target="http://www.google.co.uk/url?sa=i&amp;rct=j&amp;q=&amp;esrc=s&amp;source=images&amp;cd=&amp;cad=rja&amp;uact=8&amp;ved=0ahUKEwi7x-j3isTNAhXkB8AKHXZAByoQjRwIBw&amp;url=http://www.haveringschoolwear.co.uk/Footwear/Black-Plimsolls.Html&amp;psig=AFQjCNFGZ8fKBkZnJ5j7pyLL1lex66yu5g&amp;ust=1466975277281976" TargetMode="External"/><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www.bing.com/images/search?q=packed+lunch&amp;view=detailv2&amp;&amp;&amp;id=6E010C6E1B07E566C2DA6684CA8B583672AB2E50&amp;selectedIndex=0&amp;ccid=DlYFHI%2bW&amp;simid=608022436040802839&amp;thid=JN.8xLGWojrvUSH5Z9iSngJvA" TargetMode="External"/><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hyperlink" Target="mailto:admin@meadgate.essex.sch.uk"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3752862" y="1315118"/>
            <a:ext cx="1576860" cy="1552027"/>
          </a:xfrm>
          <a:prstGeom prst="rect">
            <a:avLst/>
          </a:prstGeom>
          <a:noFill/>
          <a:ln>
            <a:noFill/>
          </a:ln>
          <a:effectLst/>
        </p:spPr>
      </p:pic>
      <p:sp>
        <p:nvSpPr>
          <p:cNvPr id="8" name="Title 1"/>
          <p:cNvSpPr txBox="1">
            <a:spLocks/>
          </p:cNvSpPr>
          <p:nvPr/>
        </p:nvSpPr>
        <p:spPr>
          <a:xfrm>
            <a:off x="655092" y="3205951"/>
            <a:ext cx="7772400" cy="1470025"/>
          </a:xfrm>
          <a:prstGeom prst="rect">
            <a:avLst/>
          </a:prstGeom>
        </p:spPr>
        <p:txBody>
          <a:bodyPr lIns="91440" tIns="45720" rIns="91440" bIns="45720" anchor="t">
            <a:noAutofit/>
          </a:bodyPr>
          <a:lst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GB" sz="4000" dirty="0">
                <a:latin typeface="SassoonCRInfant"/>
              </a:rPr>
              <a:t>Welcome to</a:t>
            </a:r>
            <a:br>
              <a:rPr lang="en-GB" sz="4000" dirty="0">
                <a:latin typeface="SassoonCRInfant"/>
              </a:rPr>
            </a:br>
            <a:r>
              <a:rPr lang="en-GB" sz="4000" dirty="0">
                <a:latin typeface="SassoonCRInfant"/>
              </a:rPr>
              <a:t> </a:t>
            </a:r>
            <a:r>
              <a:rPr lang="en-GB" sz="4000" dirty="0" err="1">
                <a:latin typeface="SassoonCRInfant"/>
              </a:rPr>
              <a:t>Meadgate</a:t>
            </a:r>
            <a:r>
              <a:rPr lang="en-GB" sz="4000" dirty="0">
                <a:latin typeface="SassoonCRInfant"/>
              </a:rPr>
              <a:t> Primary School</a:t>
            </a:r>
          </a:p>
          <a:p>
            <a:pPr fontAlgn="auto">
              <a:spcAft>
                <a:spcPts val="0"/>
              </a:spcAft>
            </a:pPr>
            <a:endParaRPr lang="en-GB" sz="2400" dirty="0">
              <a:latin typeface="SassoonCRInfant"/>
            </a:endParaRPr>
          </a:p>
          <a:p>
            <a:pPr fontAlgn="auto">
              <a:spcAft>
                <a:spcPts val="0"/>
              </a:spcAft>
            </a:pPr>
            <a:r>
              <a:rPr lang="en-GB" sz="2400" dirty="0">
                <a:latin typeface="SassoonCRInfant"/>
              </a:rPr>
              <a:t>EYFS Induction</a:t>
            </a:r>
          </a:p>
          <a:p>
            <a:pPr fontAlgn="auto">
              <a:spcAft>
                <a:spcPts val="0"/>
              </a:spcAft>
            </a:pPr>
            <a:r>
              <a:rPr lang="en-GB" sz="2400" dirty="0">
                <a:latin typeface="SassoonCRInfant"/>
              </a:rPr>
              <a:t>Thursday 26</a:t>
            </a:r>
            <a:r>
              <a:rPr lang="en-GB" sz="2400" baseline="30000" dirty="0">
                <a:latin typeface="SassoonCRInfant"/>
              </a:rPr>
              <a:t>th</a:t>
            </a:r>
            <a:r>
              <a:rPr lang="en-GB" sz="2400" dirty="0">
                <a:latin typeface="SassoonCRInfant"/>
              </a:rPr>
              <a:t> June 2025</a:t>
            </a:r>
          </a:p>
        </p:txBody>
      </p:sp>
    </p:spTree>
    <p:extLst>
      <p:ext uri="{BB962C8B-B14F-4D97-AF65-F5344CB8AC3E}">
        <p14:creationId xmlns:p14="http://schemas.microsoft.com/office/powerpoint/2010/main" val="1160895123"/>
      </p:ext>
    </p:extLst>
  </p:cSld>
  <p:clrMapOvr>
    <a:overrideClrMapping bg1="lt1" tx1="dk1" bg2="lt2" tx2="dk2" accent1="accent1" accent2="accent2" accent3="accent3" accent4="accent4" accent5="accent5" accent6="accent6" hlink="hlink" folHlink="folHlink"/>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528" y="548680"/>
            <a:ext cx="8243888" cy="1314450"/>
          </a:xfrm>
        </p:spPr>
        <p:txBody>
          <a:bodyPr>
            <a:normAutofit/>
          </a:bodyPr>
          <a:lstStyle/>
          <a:p>
            <a:pPr>
              <a:defRPr/>
            </a:pPr>
            <a:r>
              <a:rPr lang="en-GB" sz="3600" b="1" dirty="0">
                <a:latin typeface="SassoonPrimaryInfant" pitchFamily="2" charset="0"/>
              </a:rPr>
              <a:t>Transition to School</a:t>
            </a:r>
            <a:br>
              <a:rPr lang="en-GB" sz="3600" b="1" dirty="0">
                <a:latin typeface="SassoonPrimaryInfant" pitchFamily="2" charset="0"/>
              </a:rPr>
            </a:br>
            <a:endParaRPr lang="en-GB" sz="2400" dirty="0">
              <a:latin typeface="SassoonPrimaryInfant" pitchFamily="2" charset="0"/>
            </a:endParaRPr>
          </a:p>
        </p:txBody>
      </p:sp>
      <p:sp>
        <p:nvSpPr>
          <p:cNvPr id="54275" name="Content Placeholder 2"/>
          <p:cNvSpPr>
            <a:spLocks noGrp="1"/>
          </p:cNvSpPr>
          <p:nvPr>
            <p:ph idx="4294967295"/>
          </p:nvPr>
        </p:nvSpPr>
        <p:spPr>
          <a:xfrm>
            <a:off x="578642" y="1528210"/>
            <a:ext cx="8064896" cy="4456113"/>
          </a:xfrm>
        </p:spPr>
        <p:txBody>
          <a:bodyPr>
            <a:normAutofit/>
          </a:bodyPr>
          <a:lstStyle/>
          <a:p>
            <a:pPr marL="0" indent="0" algn="ctr">
              <a:lnSpc>
                <a:spcPct val="150000"/>
              </a:lnSpc>
              <a:buNone/>
            </a:pPr>
            <a:endParaRPr lang="en-GB" sz="1500" b="1" dirty="0">
              <a:latin typeface="SassoonPrimaryInfant" pitchFamily="2" charset="0"/>
            </a:endParaRPr>
          </a:p>
          <a:p>
            <a:pPr marL="0" indent="0" algn="ctr">
              <a:lnSpc>
                <a:spcPct val="150000"/>
              </a:lnSpc>
              <a:buNone/>
            </a:pPr>
            <a:r>
              <a:rPr lang="en-GB" sz="2200" dirty="0">
                <a:solidFill>
                  <a:srgbClr val="FF0000"/>
                </a:solidFill>
                <a:latin typeface="SassoonCRInfant"/>
              </a:rPr>
              <a:t>Thursday 26</a:t>
            </a:r>
            <a:r>
              <a:rPr lang="en-GB" sz="2200" baseline="30000" dirty="0">
                <a:solidFill>
                  <a:srgbClr val="FF0000"/>
                </a:solidFill>
                <a:latin typeface="SassoonCRInfant"/>
              </a:rPr>
              <a:t>th</a:t>
            </a:r>
            <a:r>
              <a:rPr lang="en-GB" sz="2200" dirty="0">
                <a:solidFill>
                  <a:srgbClr val="FF0000"/>
                </a:solidFill>
                <a:latin typeface="SassoonCRInfant"/>
              </a:rPr>
              <a:t> June 6:45pm – </a:t>
            </a:r>
            <a:r>
              <a:rPr lang="en-GB" sz="2200" dirty="0">
                <a:latin typeface="SassoonCRInfant"/>
              </a:rPr>
              <a:t>Welcome meeting for parents/carers</a:t>
            </a:r>
          </a:p>
          <a:p>
            <a:pPr marL="0" indent="0" algn="ctr">
              <a:lnSpc>
                <a:spcPct val="150000"/>
              </a:lnSpc>
              <a:buNone/>
            </a:pPr>
            <a:r>
              <a:rPr lang="en-GB" sz="2200" dirty="0">
                <a:solidFill>
                  <a:srgbClr val="FF0000"/>
                </a:solidFill>
                <a:latin typeface="SassoonCRInfant"/>
              </a:rPr>
              <a:t>Friday 27</a:t>
            </a:r>
            <a:r>
              <a:rPr lang="en-GB" sz="2200" baseline="30000" dirty="0">
                <a:solidFill>
                  <a:srgbClr val="FF0000"/>
                </a:solidFill>
                <a:latin typeface="SassoonCRInfant"/>
              </a:rPr>
              <a:t>th</a:t>
            </a:r>
            <a:r>
              <a:rPr lang="en-GB" sz="2200" dirty="0">
                <a:solidFill>
                  <a:srgbClr val="FF0000"/>
                </a:solidFill>
                <a:latin typeface="SassoonCRInfant"/>
              </a:rPr>
              <a:t> June  2-2:45pm </a:t>
            </a:r>
            <a:r>
              <a:rPr lang="en-GB" sz="2200" dirty="0">
                <a:latin typeface="SassoonCRInfant"/>
              </a:rPr>
              <a:t>– Teddy Bear’s Picnic – School field</a:t>
            </a:r>
          </a:p>
          <a:p>
            <a:pPr marL="0" indent="0" algn="ctr">
              <a:lnSpc>
                <a:spcPct val="150000"/>
              </a:lnSpc>
              <a:buNone/>
            </a:pPr>
            <a:r>
              <a:rPr lang="en-GB" sz="2200" dirty="0">
                <a:solidFill>
                  <a:srgbClr val="FF0000"/>
                </a:solidFill>
                <a:latin typeface="SassoonCRInfant"/>
              </a:rPr>
              <a:t>Monday 7</a:t>
            </a:r>
            <a:r>
              <a:rPr lang="en-GB" sz="2200" baseline="30000" dirty="0">
                <a:solidFill>
                  <a:srgbClr val="FF0000"/>
                </a:solidFill>
                <a:latin typeface="SassoonCRInfant"/>
              </a:rPr>
              <a:t>th</a:t>
            </a:r>
            <a:r>
              <a:rPr lang="en-GB" sz="2200" dirty="0">
                <a:solidFill>
                  <a:srgbClr val="FF0000"/>
                </a:solidFill>
                <a:latin typeface="SassoonCRInfant"/>
              </a:rPr>
              <a:t> July 10:30-11:30am</a:t>
            </a:r>
            <a:r>
              <a:rPr lang="en-GB" sz="2200" dirty="0">
                <a:latin typeface="SassoonCRInfant"/>
              </a:rPr>
              <a:t> - GROUP A Stay and Play</a:t>
            </a:r>
          </a:p>
          <a:p>
            <a:pPr marL="0" indent="0" algn="ctr">
              <a:lnSpc>
                <a:spcPct val="150000"/>
              </a:lnSpc>
              <a:buNone/>
            </a:pPr>
            <a:r>
              <a:rPr lang="en-GB" sz="2200" dirty="0">
                <a:solidFill>
                  <a:srgbClr val="FF0000"/>
                </a:solidFill>
                <a:latin typeface="SassoonCRInfant"/>
              </a:rPr>
              <a:t>Monday 7</a:t>
            </a:r>
            <a:r>
              <a:rPr lang="en-GB" sz="2200" baseline="30000" dirty="0">
                <a:solidFill>
                  <a:srgbClr val="FF0000"/>
                </a:solidFill>
                <a:latin typeface="SassoonCRInfant"/>
              </a:rPr>
              <a:t>th</a:t>
            </a:r>
            <a:r>
              <a:rPr lang="en-GB" sz="2200" dirty="0">
                <a:solidFill>
                  <a:srgbClr val="FF0000"/>
                </a:solidFill>
                <a:latin typeface="SassoonCRInfant"/>
              </a:rPr>
              <a:t> July 1:30-2:30pm</a:t>
            </a:r>
            <a:r>
              <a:rPr lang="en-GB" sz="2200" dirty="0">
                <a:latin typeface="SassoonCRInfant"/>
              </a:rPr>
              <a:t> – GROUP B Stay and Play</a:t>
            </a:r>
          </a:p>
          <a:p>
            <a:pPr marL="0" indent="0" algn="ctr">
              <a:lnSpc>
                <a:spcPct val="150000"/>
              </a:lnSpc>
              <a:buNone/>
            </a:pPr>
            <a:r>
              <a:rPr lang="en-GB" sz="2200" dirty="0">
                <a:solidFill>
                  <a:srgbClr val="FF0000"/>
                </a:solidFill>
                <a:latin typeface="SassoonCRInfant"/>
              </a:rPr>
              <a:t>Tuesday 8</a:t>
            </a:r>
            <a:r>
              <a:rPr lang="en-GB" sz="2200" baseline="30000" dirty="0">
                <a:solidFill>
                  <a:srgbClr val="FF0000"/>
                </a:solidFill>
                <a:latin typeface="SassoonCRInfant"/>
              </a:rPr>
              <a:t>th</a:t>
            </a:r>
            <a:r>
              <a:rPr lang="en-GB" sz="2200" dirty="0">
                <a:solidFill>
                  <a:srgbClr val="FF0000"/>
                </a:solidFill>
                <a:latin typeface="SassoonCRInfant"/>
              </a:rPr>
              <a:t> –Thursday 10</a:t>
            </a:r>
            <a:r>
              <a:rPr lang="en-GB" sz="2200" baseline="30000" dirty="0">
                <a:solidFill>
                  <a:srgbClr val="FF0000"/>
                </a:solidFill>
                <a:latin typeface="SassoonCRInfant"/>
              </a:rPr>
              <a:t>th</a:t>
            </a:r>
            <a:r>
              <a:rPr lang="en-GB" sz="2200" dirty="0">
                <a:solidFill>
                  <a:srgbClr val="FF0000"/>
                </a:solidFill>
                <a:latin typeface="SassoonCRInfant"/>
              </a:rPr>
              <a:t> July</a:t>
            </a:r>
            <a:r>
              <a:rPr lang="en-GB" sz="2200" dirty="0">
                <a:latin typeface="SassoonCRInfant"/>
              </a:rPr>
              <a:t> – Nursery visits</a:t>
            </a:r>
          </a:p>
        </p:txBody>
      </p:sp>
      <p:pic>
        <p:nvPicPr>
          <p:cNvPr id="4" name="Picture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2280" y="902740"/>
            <a:ext cx="903603" cy="776014"/>
          </a:xfrm>
          <a:prstGeom prst="rect">
            <a:avLst/>
          </a:prstGeom>
          <a:noFill/>
          <a:ln>
            <a:noFill/>
          </a:ln>
          <a:effectLst/>
        </p:spPr>
      </p:pic>
    </p:spTree>
    <p:extLst>
      <p:ext uri="{BB962C8B-B14F-4D97-AF65-F5344CB8AC3E}">
        <p14:creationId xmlns:p14="http://schemas.microsoft.com/office/powerpoint/2010/main" val="179775478"/>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528" y="548680"/>
            <a:ext cx="8243888" cy="1314450"/>
          </a:xfrm>
        </p:spPr>
        <p:txBody>
          <a:bodyPr>
            <a:normAutofit/>
          </a:bodyPr>
          <a:lstStyle/>
          <a:p>
            <a:pPr>
              <a:defRPr/>
            </a:pPr>
            <a:r>
              <a:rPr lang="en-GB" sz="3600" b="1" dirty="0">
                <a:latin typeface="SassoonPrimaryInfant" pitchFamily="2" charset="0"/>
              </a:rPr>
              <a:t>School Induction</a:t>
            </a:r>
            <a:br>
              <a:rPr lang="en-GB" sz="3600" b="1" dirty="0">
                <a:latin typeface="SassoonPrimaryInfant" pitchFamily="2" charset="0"/>
              </a:rPr>
            </a:br>
            <a:endParaRPr lang="en-GB" sz="2400" dirty="0">
              <a:latin typeface="SassoonPrimaryInfant" pitchFamily="2" charset="0"/>
            </a:endParaRPr>
          </a:p>
        </p:txBody>
      </p:sp>
      <p:sp>
        <p:nvSpPr>
          <p:cNvPr id="54275" name="Content Placeholder 2"/>
          <p:cNvSpPr>
            <a:spLocks noGrp="1"/>
          </p:cNvSpPr>
          <p:nvPr>
            <p:ph idx="4294967295"/>
          </p:nvPr>
        </p:nvSpPr>
        <p:spPr>
          <a:xfrm>
            <a:off x="755576" y="1678754"/>
            <a:ext cx="7545512" cy="4456113"/>
          </a:xfrm>
        </p:spPr>
        <p:txBody>
          <a:bodyPr>
            <a:normAutofit/>
          </a:bodyPr>
          <a:lstStyle/>
          <a:p>
            <a:pPr marL="0" indent="0" algn="ctr">
              <a:lnSpc>
                <a:spcPct val="150000"/>
              </a:lnSpc>
              <a:buNone/>
            </a:pPr>
            <a:endParaRPr lang="en-GB" sz="1500" b="1" dirty="0">
              <a:latin typeface="SassoonPrimaryInfant" pitchFamily="2" charset="0"/>
            </a:endParaRPr>
          </a:p>
          <a:p>
            <a:pPr marL="0" indent="0" algn="ctr">
              <a:lnSpc>
                <a:spcPct val="150000"/>
              </a:lnSpc>
              <a:buNone/>
            </a:pPr>
            <a:r>
              <a:rPr lang="en-GB" sz="1900" dirty="0">
                <a:solidFill>
                  <a:srgbClr val="FF0000"/>
                </a:solidFill>
                <a:latin typeface="SassoonCRInfant"/>
              </a:rPr>
              <a:t>Wednesday 3</a:t>
            </a:r>
            <a:r>
              <a:rPr lang="en-GB" sz="1900" baseline="30000" dirty="0">
                <a:solidFill>
                  <a:srgbClr val="FF0000"/>
                </a:solidFill>
                <a:latin typeface="SassoonCRInfant"/>
              </a:rPr>
              <a:t>rd</a:t>
            </a:r>
            <a:r>
              <a:rPr lang="en-GB" sz="1900" dirty="0">
                <a:solidFill>
                  <a:srgbClr val="FF0000"/>
                </a:solidFill>
                <a:latin typeface="SassoonCRInfant"/>
              </a:rPr>
              <a:t> and Thursday 4</a:t>
            </a:r>
            <a:r>
              <a:rPr lang="en-GB" sz="1900" baseline="30000" dirty="0">
                <a:solidFill>
                  <a:srgbClr val="FF0000"/>
                </a:solidFill>
                <a:latin typeface="SassoonCRInfant"/>
              </a:rPr>
              <a:t>th</a:t>
            </a:r>
            <a:r>
              <a:rPr lang="en-GB" sz="1900" dirty="0">
                <a:solidFill>
                  <a:srgbClr val="FF0000"/>
                </a:solidFill>
                <a:latin typeface="SassoonCRInfant"/>
              </a:rPr>
              <a:t> September </a:t>
            </a:r>
            <a:r>
              <a:rPr lang="en-GB" sz="1900" dirty="0">
                <a:latin typeface="SassoonCRInfant"/>
              </a:rPr>
              <a:t>– 1:1 Parent/Teacher consultations </a:t>
            </a:r>
          </a:p>
          <a:p>
            <a:pPr marL="0" indent="0" algn="ctr">
              <a:lnSpc>
                <a:spcPct val="150000"/>
              </a:lnSpc>
              <a:buNone/>
            </a:pPr>
            <a:r>
              <a:rPr lang="en-GB" sz="1900" dirty="0">
                <a:solidFill>
                  <a:srgbClr val="FF0000"/>
                </a:solidFill>
                <a:latin typeface="SassoonCRInfant"/>
              </a:rPr>
              <a:t>Friday 5</a:t>
            </a:r>
            <a:r>
              <a:rPr lang="en-GB" sz="1900" baseline="30000" dirty="0">
                <a:solidFill>
                  <a:srgbClr val="FF0000"/>
                </a:solidFill>
                <a:latin typeface="SassoonCRInfant"/>
              </a:rPr>
              <a:t>th</a:t>
            </a:r>
            <a:r>
              <a:rPr lang="en-GB" sz="1900" dirty="0">
                <a:solidFill>
                  <a:srgbClr val="FF0000"/>
                </a:solidFill>
                <a:latin typeface="SassoonCRInfant"/>
              </a:rPr>
              <a:t> and Monday 8</a:t>
            </a:r>
            <a:r>
              <a:rPr lang="en-GB" sz="1900" baseline="30000" dirty="0">
                <a:solidFill>
                  <a:srgbClr val="FF0000"/>
                </a:solidFill>
                <a:latin typeface="SassoonCRInfant"/>
              </a:rPr>
              <a:t>th</a:t>
            </a:r>
            <a:r>
              <a:rPr lang="en-GB" sz="1900" dirty="0">
                <a:solidFill>
                  <a:srgbClr val="FF0000"/>
                </a:solidFill>
                <a:latin typeface="SassoonCRInfant"/>
              </a:rPr>
              <a:t> September </a:t>
            </a:r>
            <a:r>
              <a:rPr lang="en-GB" sz="1900" dirty="0">
                <a:latin typeface="SassoonCRInfant"/>
              </a:rPr>
              <a:t>– Settling sessions AM/PM</a:t>
            </a:r>
          </a:p>
          <a:p>
            <a:pPr marL="0" indent="0" algn="ctr">
              <a:lnSpc>
                <a:spcPct val="150000"/>
              </a:lnSpc>
              <a:buNone/>
            </a:pPr>
            <a:r>
              <a:rPr lang="en-US" sz="1800" dirty="0">
                <a:solidFill>
                  <a:srgbClr val="FF0000"/>
                </a:solidFill>
                <a:latin typeface="SassoonCRInfant"/>
              </a:rPr>
              <a:t>Tuesday 9</a:t>
            </a:r>
            <a:r>
              <a:rPr lang="en-US" sz="1800" baseline="30000" dirty="0">
                <a:solidFill>
                  <a:srgbClr val="FF0000"/>
                </a:solidFill>
                <a:latin typeface="SassoonCRInfant"/>
              </a:rPr>
              <a:t>th</a:t>
            </a:r>
            <a:r>
              <a:rPr lang="en-US" sz="1800" dirty="0">
                <a:solidFill>
                  <a:srgbClr val="FF0000"/>
                </a:solidFill>
                <a:latin typeface="SassoonCRInfant"/>
              </a:rPr>
              <a:t> September (9am - 1:15pm) </a:t>
            </a:r>
            <a:r>
              <a:rPr lang="en-US" sz="1800" dirty="0">
                <a:latin typeface="SassoonCRInfant"/>
              </a:rPr>
              <a:t>– Settling in morning + lunch (Both groups)</a:t>
            </a:r>
            <a:endParaRPr lang="en-GB" sz="1600" b="1">
              <a:solidFill>
                <a:srgbClr val="FFC000"/>
              </a:solidFill>
              <a:latin typeface="SassoonCRInfant"/>
            </a:endParaRPr>
          </a:p>
          <a:p>
            <a:pPr marL="0" indent="0" algn="ctr">
              <a:lnSpc>
                <a:spcPct val="150000"/>
              </a:lnSpc>
              <a:buNone/>
            </a:pPr>
            <a:r>
              <a:rPr lang="en-GB" sz="1600" i="1" dirty="0">
                <a:latin typeface="SassoonCRInfant"/>
              </a:rPr>
              <a:t>Lunch will be provided from Tuesday 9</a:t>
            </a:r>
            <a:r>
              <a:rPr lang="en-GB" sz="1600" i="1" baseline="30000" dirty="0">
                <a:latin typeface="SassoonCRInfant"/>
              </a:rPr>
              <a:t>th</a:t>
            </a:r>
            <a:r>
              <a:rPr lang="en-GB" sz="1600" i="1" dirty="0">
                <a:latin typeface="SassoonCRInfant"/>
              </a:rPr>
              <a:t> September but they can bring a packed lunch from home if they prefer </a:t>
            </a:r>
            <a:r>
              <a:rPr lang="en-GB" sz="1600" i="1" dirty="0">
                <a:latin typeface="SassoonCRInfant"/>
                <a:sym typeface="Wingdings" panose="05000000000000000000" pitchFamily="2" charset="2"/>
              </a:rPr>
              <a:t></a:t>
            </a:r>
          </a:p>
          <a:p>
            <a:pPr marL="0" indent="0" algn="ctr">
              <a:lnSpc>
                <a:spcPct val="150000"/>
              </a:lnSpc>
              <a:buNone/>
            </a:pPr>
            <a:endParaRPr lang="en-GB" sz="1600" b="1" i="1" dirty="0">
              <a:latin typeface="SassoonCRInfant"/>
            </a:endParaRPr>
          </a:p>
          <a:p>
            <a:pPr marL="0" indent="0" algn="ctr">
              <a:lnSpc>
                <a:spcPct val="150000"/>
              </a:lnSpc>
              <a:buNone/>
            </a:pPr>
            <a:r>
              <a:rPr lang="en-GB" sz="1800" u="sng" dirty="0">
                <a:solidFill>
                  <a:srgbClr val="FF0000"/>
                </a:solidFill>
                <a:latin typeface="SassoonCRInfant"/>
                <a:sym typeface="Wingdings" panose="05000000000000000000" pitchFamily="2" charset="2"/>
              </a:rPr>
              <a:t>From Wednesday 10</a:t>
            </a:r>
            <a:r>
              <a:rPr lang="en-GB" sz="1800" u="sng" baseline="30000" dirty="0">
                <a:solidFill>
                  <a:srgbClr val="FF0000"/>
                </a:solidFill>
                <a:latin typeface="SassoonCRInfant"/>
                <a:sym typeface="Wingdings" panose="05000000000000000000" pitchFamily="2" charset="2"/>
              </a:rPr>
              <a:t>th</a:t>
            </a:r>
            <a:r>
              <a:rPr lang="en-GB" sz="1800" u="sng" dirty="0">
                <a:solidFill>
                  <a:srgbClr val="FF0000"/>
                </a:solidFill>
                <a:latin typeface="SassoonCRInfant"/>
                <a:sym typeface="Wingdings" panose="05000000000000000000" pitchFamily="2" charset="2"/>
              </a:rPr>
              <a:t> September  8:45-3:05 </a:t>
            </a:r>
            <a:r>
              <a:rPr lang="en-GB" sz="1800" u="sng" dirty="0">
                <a:latin typeface="SassoonCRInfant"/>
                <a:sym typeface="Wingdings" panose="05000000000000000000" pitchFamily="2" charset="2"/>
              </a:rPr>
              <a:t>- All children to attend full time </a:t>
            </a:r>
            <a:endParaRPr lang="en-GB" sz="1800" u="sng">
              <a:solidFill>
                <a:srgbClr val="FF0000"/>
              </a:solidFill>
              <a:latin typeface="SassoonCRInfant"/>
            </a:endParaRPr>
          </a:p>
          <a:p>
            <a:pPr marL="0" indent="0" algn="ctr">
              <a:lnSpc>
                <a:spcPct val="150000"/>
              </a:lnSpc>
              <a:buNone/>
            </a:pPr>
            <a:endParaRPr lang="en-GB" sz="1600" b="1" i="1" dirty="0">
              <a:latin typeface="SassoonPrimaryInfant" pitchFamily="2" charset="0"/>
            </a:endParaRPr>
          </a:p>
        </p:txBody>
      </p:sp>
      <p:pic>
        <p:nvPicPr>
          <p:cNvPr id="4" name="Picture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2280" y="902740"/>
            <a:ext cx="903603" cy="776014"/>
          </a:xfrm>
          <a:prstGeom prst="rect">
            <a:avLst/>
          </a:prstGeom>
          <a:noFill/>
          <a:ln>
            <a:noFill/>
          </a:ln>
          <a:effectLst/>
        </p:spPr>
      </p:pic>
    </p:spTree>
    <p:extLst>
      <p:ext uri="{BB962C8B-B14F-4D97-AF65-F5344CB8AC3E}">
        <p14:creationId xmlns:p14="http://schemas.microsoft.com/office/powerpoint/2010/main" val="4063551205"/>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59632" y="908720"/>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fontAlgn="auto">
              <a:spcAft>
                <a:spcPts val="0"/>
              </a:spcAft>
            </a:pPr>
            <a:r>
              <a:rPr lang="en-GB" sz="4000" b="1" dirty="0">
                <a:latin typeface="SassoonCRInfant" panose="02010503020300020003" pitchFamily="2" charset="0"/>
              </a:rPr>
              <a:t>We want your child to…</a:t>
            </a:r>
          </a:p>
        </p:txBody>
      </p:sp>
      <p:sp>
        <p:nvSpPr>
          <p:cNvPr id="3" name="TextBox 2"/>
          <p:cNvSpPr txBox="1"/>
          <p:nvPr/>
        </p:nvSpPr>
        <p:spPr>
          <a:xfrm>
            <a:off x="1259632" y="1844824"/>
            <a:ext cx="7344816" cy="2246769"/>
          </a:xfrm>
          <a:prstGeom prst="rect">
            <a:avLst/>
          </a:prstGeom>
          <a:noFill/>
        </p:spPr>
        <p:txBody>
          <a:bodyPr wrap="square" lIns="91440" tIns="45720" rIns="91440" bIns="45720" rtlCol="0" anchor="t">
            <a:spAutoFit/>
          </a:bodyPr>
          <a:lstStyle/>
          <a:p>
            <a:pPr marL="457200" indent="-457200">
              <a:buClr>
                <a:schemeClr val="accent2">
                  <a:lumMod val="75000"/>
                </a:schemeClr>
              </a:buClr>
              <a:buFont typeface="Arial" panose="020B0604020202020204" pitchFamily="34" charset="0"/>
              <a:buChar char="•"/>
            </a:pPr>
            <a:r>
              <a:rPr lang="en-GB" sz="2800" dirty="0">
                <a:latin typeface="SassoonCRInfant"/>
              </a:rPr>
              <a:t>Be happy! </a:t>
            </a:r>
          </a:p>
          <a:p>
            <a:pPr marL="457200" indent="-457200">
              <a:buClr>
                <a:schemeClr val="accent2">
                  <a:lumMod val="75000"/>
                </a:schemeClr>
              </a:buClr>
              <a:buFont typeface="Arial" panose="020B0604020202020204" pitchFamily="34" charset="0"/>
              <a:buChar char="•"/>
            </a:pPr>
            <a:r>
              <a:rPr lang="en-GB" sz="2800" dirty="0">
                <a:latin typeface="SassoonCRInfant"/>
              </a:rPr>
              <a:t>Be independent</a:t>
            </a:r>
          </a:p>
          <a:p>
            <a:pPr marL="457200" indent="-457200">
              <a:buClr>
                <a:schemeClr val="accent2">
                  <a:lumMod val="75000"/>
                </a:schemeClr>
              </a:buClr>
              <a:buFont typeface="Arial" panose="020B0604020202020204" pitchFamily="34" charset="0"/>
              <a:buChar char="•"/>
            </a:pPr>
            <a:r>
              <a:rPr lang="en-GB" sz="2800" dirty="0">
                <a:latin typeface="SassoonCRInfant"/>
              </a:rPr>
              <a:t>Form positive relationships</a:t>
            </a:r>
          </a:p>
          <a:p>
            <a:pPr marL="457200" indent="-457200">
              <a:buClr>
                <a:schemeClr val="accent2">
                  <a:lumMod val="75000"/>
                </a:schemeClr>
              </a:buClr>
              <a:buFont typeface="Arial" panose="020B0604020202020204" pitchFamily="34" charset="0"/>
              <a:buChar char="•"/>
            </a:pPr>
            <a:r>
              <a:rPr lang="en-GB" sz="2800" dirty="0">
                <a:latin typeface="SassoonCRInfant"/>
              </a:rPr>
              <a:t>Develop a love of learning</a:t>
            </a:r>
          </a:p>
          <a:p>
            <a:pPr marL="457200" indent="-457200">
              <a:buClr>
                <a:schemeClr val="accent2">
                  <a:lumMod val="75000"/>
                </a:schemeClr>
              </a:buClr>
              <a:buFont typeface="Arial" panose="020B0604020202020204" pitchFamily="34" charset="0"/>
              <a:buChar char="•"/>
            </a:pPr>
            <a:r>
              <a:rPr lang="en-GB" sz="2800" dirty="0">
                <a:latin typeface="SassoonCRInfant"/>
              </a:rPr>
              <a:t>Make good progress </a:t>
            </a: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908720"/>
            <a:ext cx="903603" cy="776014"/>
          </a:xfrm>
          <a:prstGeom prst="rect">
            <a:avLst/>
          </a:prstGeom>
          <a:noFill/>
          <a:ln>
            <a:noFill/>
          </a:ln>
          <a:effectLst/>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1569" t="21813" r="27899" b="16725"/>
          <a:stretch/>
        </p:blipFill>
        <p:spPr>
          <a:xfrm rot="5400000">
            <a:off x="3581786" y="4326370"/>
            <a:ext cx="1961588" cy="1709354"/>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l="39426" t="11412" r="37461" b="57937"/>
          <a:stretch/>
        </p:blipFill>
        <p:spPr>
          <a:xfrm rot="20885033">
            <a:off x="1139604" y="4314900"/>
            <a:ext cx="1616833" cy="1608162"/>
          </a:xfrm>
          <a:prstGeom prst="rect">
            <a:avLst/>
          </a:prstGeom>
          <a:ln w="76200">
            <a:solidFill>
              <a:schemeClr val="bg1"/>
            </a:solidFill>
          </a:ln>
        </p:spPr>
      </p:pic>
      <p:pic>
        <p:nvPicPr>
          <p:cNvPr id="10" name="Picture 9"/>
          <p:cNvPicPr>
            <a:picLocks noChangeAspect="1"/>
          </p:cNvPicPr>
          <p:nvPr/>
        </p:nvPicPr>
        <p:blipFill rotWithShape="1">
          <a:blip r:embed="rId6">
            <a:extLst>
              <a:ext uri="{28A0092B-C50C-407E-A947-70E740481C1C}">
                <a14:useLocalDpi xmlns:a14="http://schemas.microsoft.com/office/drawing/2010/main" val="0"/>
              </a:ext>
            </a:extLst>
          </a:blip>
          <a:srcRect l="11550" t="60895" r="65601" b="16967"/>
          <a:stretch/>
        </p:blipFill>
        <p:spPr>
          <a:xfrm rot="6434939">
            <a:off x="6474004" y="4280463"/>
            <a:ext cx="1567018" cy="1518264"/>
          </a:xfrm>
          <a:prstGeom prst="rect">
            <a:avLst/>
          </a:prstGeom>
          <a:ln w="76200">
            <a:solidFill>
              <a:schemeClr val="bg1"/>
            </a:solidFill>
          </a:ln>
        </p:spPr>
      </p:pic>
    </p:spTree>
    <p:extLst>
      <p:ext uri="{BB962C8B-B14F-4D97-AF65-F5344CB8AC3E}">
        <p14:creationId xmlns:p14="http://schemas.microsoft.com/office/powerpoint/2010/main" val="3881099220"/>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www.onestopschoolgear.com/ekmps/shops/onestopschool/images/meadgate-pe-polo-shirt-white-338-p%5bekm%5d140x134%5bekm%5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1070" y="4877992"/>
            <a:ext cx="921049" cy="8815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www.haveringschoolwear.co.uk/images/products/black-plimsolls-VfE8.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32427" y="4892257"/>
            <a:ext cx="573721" cy="588508"/>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Image result for black joggers">
            <a:hlinkClick r:id="rId6"/>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3473" r="22069"/>
          <a:stretch/>
        </p:blipFill>
        <p:spPr bwMode="auto">
          <a:xfrm>
            <a:off x="4532520" y="4981916"/>
            <a:ext cx="530399" cy="115335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470" y="815924"/>
            <a:ext cx="903603" cy="776014"/>
          </a:xfrm>
          <a:prstGeom prst="rect">
            <a:avLst/>
          </a:prstGeom>
          <a:noFill/>
          <a:ln>
            <a:noFill/>
          </a:ln>
          <a:effectLst/>
        </p:spPr>
      </p:pic>
      <p:sp>
        <p:nvSpPr>
          <p:cNvPr id="2" name="Title 1"/>
          <p:cNvSpPr txBox="1">
            <a:spLocks/>
          </p:cNvSpPr>
          <p:nvPr/>
        </p:nvSpPr>
        <p:spPr>
          <a:xfrm>
            <a:off x="513272" y="548680"/>
            <a:ext cx="8243888" cy="10801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3200" b="1" dirty="0">
                <a:latin typeface="SassoonPrimaryInfant" pitchFamily="2" charset="0"/>
              </a:rPr>
              <a:t>School Uniform and PE Kit</a:t>
            </a:r>
          </a:p>
        </p:txBody>
      </p:sp>
      <p:pic>
        <p:nvPicPr>
          <p:cNvPr id="1026"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851963" y="4842964"/>
            <a:ext cx="985148" cy="8019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descr="C:\Users\m.laurence\AppData\Local\Microsoft\Windows\INetCache\IE\KP937EC4\burton-sleeper-hoodie[1].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3635896" y="4881814"/>
            <a:ext cx="730713" cy="84032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21070" y="5742585"/>
            <a:ext cx="3211460" cy="646331"/>
          </a:xfrm>
          <a:prstGeom prst="rect">
            <a:avLst/>
          </a:prstGeom>
          <a:noFill/>
        </p:spPr>
        <p:txBody>
          <a:bodyPr wrap="square" lIns="91440" tIns="45720" rIns="91440" bIns="45720" rtlCol="0" anchor="t">
            <a:spAutoFit/>
          </a:bodyPr>
          <a:lstStyle/>
          <a:p>
            <a:r>
              <a:rPr lang="en-GB" b="1" dirty="0">
                <a:latin typeface="SassoonCRInfant"/>
              </a:rPr>
              <a:t>Our PE day is Friday </a:t>
            </a:r>
            <a:r>
              <a:rPr lang="en-GB" b="1" dirty="0">
                <a:latin typeface="SassoonCRInfant"/>
                <a:sym typeface="Wingdings" panose="05000000000000000000" pitchFamily="2" charset="2"/>
              </a:rPr>
              <a:t></a:t>
            </a:r>
          </a:p>
          <a:p>
            <a:r>
              <a:rPr lang="en-GB" b="1" dirty="0">
                <a:solidFill>
                  <a:srgbClr val="FFC000"/>
                </a:solidFill>
                <a:latin typeface="Comic Sans MS" panose="030F0702030302020204" pitchFamily="66" charset="0"/>
                <a:sym typeface="Wingdings" panose="05000000000000000000" pitchFamily="2" charset="2"/>
              </a:rPr>
              <a:t> </a:t>
            </a:r>
          </a:p>
        </p:txBody>
      </p:sp>
      <p:pic>
        <p:nvPicPr>
          <p:cNvPr id="5" name="Picture 4"/>
          <p:cNvPicPr>
            <a:picLocks noChangeAspect="1"/>
          </p:cNvPicPr>
          <p:nvPr/>
        </p:nvPicPr>
        <p:blipFill rotWithShape="1">
          <a:blip r:embed="rId11">
            <a:extLst>
              <a:ext uri="{28A0092B-C50C-407E-A947-70E740481C1C}">
                <a14:useLocalDpi xmlns:a14="http://schemas.microsoft.com/office/drawing/2010/main" val="0"/>
              </a:ext>
            </a:extLst>
          </a:blip>
          <a:srcRect t="35000" b="22511"/>
          <a:stretch/>
        </p:blipFill>
        <p:spPr>
          <a:xfrm rot="5400000">
            <a:off x="661626" y="2376824"/>
            <a:ext cx="3265093" cy="1387301"/>
          </a:xfrm>
          <a:prstGeom prst="rect">
            <a:avLst/>
          </a:prstGeom>
        </p:spPr>
      </p:pic>
      <p:pic>
        <p:nvPicPr>
          <p:cNvPr id="6" name="Picture 5"/>
          <p:cNvPicPr>
            <a:picLocks noChangeAspect="1"/>
          </p:cNvPicPr>
          <p:nvPr/>
        </p:nvPicPr>
        <p:blipFill rotWithShape="1">
          <a:blip r:embed="rId12">
            <a:extLst>
              <a:ext uri="{28A0092B-C50C-407E-A947-70E740481C1C}">
                <a14:useLocalDpi xmlns:a14="http://schemas.microsoft.com/office/drawing/2010/main" val="0"/>
              </a:ext>
            </a:extLst>
          </a:blip>
          <a:srcRect l="3653" t="38465" b="28345"/>
          <a:stretch/>
        </p:blipFill>
        <p:spPr>
          <a:xfrm rot="5400000">
            <a:off x="2889163" y="2346944"/>
            <a:ext cx="3286714" cy="1468682"/>
          </a:xfrm>
          <a:prstGeom prst="rect">
            <a:avLst/>
          </a:prstGeom>
        </p:spPr>
      </p:pic>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28825" b="20883"/>
          <a:stretch/>
        </p:blipFill>
        <p:spPr>
          <a:xfrm rot="5400000">
            <a:off x="5324235" y="2142892"/>
            <a:ext cx="3265215" cy="1855050"/>
          </a:xfrm>
          <a:prstGeom prst="rect">
            <a:avLst/>
          </a:prstGeom>
        </p:spPr>
      </p:pic>
      <p:sp>
        <p:nvSpPr>
          <p:cNvPr id="3" name="TextBox 2"/>
          <p:cNvSpPr txBox="1"/>
          <p:nvPr/>
        </p:nvSpPr>
        <p:spPr>
          <a:xfrm>
            <a:off x="5580112" y="4981916"/>
            <a:ext cx="2592288" cy="923330"/>
          </a:xfrm>
          <a:prstGeom prst="rect">
            <a:avLst/>
          </a:prstGeom>
          <a:noFill/>
        </p:spPr>
        <p:txBody>
          <a:bodyPr wrap="square" lIns="91440" tIns="45720" rIns="91440" bIns="45720" rtlCol="0" anchor="t">
            <a:spAutoFit/>
          </a:bodyPr>
          <a:lstStyle/>
          <a:p>
            <a:r>
              <a:rPr lang="en-GB" b="1" dirty="0">
                <a:solidFill>
                  <a:srgbClr val="FF0000"/>
                </a:solidFill>
                <a:latin typeface="SassoonCRInfant"/>
              </a:rPr>
              <a:t>Please ensure </a:t>
            </a:r>
            <a:r>
              <a:rPr lang="en-GB" b="1" u="sng" dirty="0">
                <a:solidFill>
                  <a:srgbClr val="FF0000"/>
                </a:solidFill>
                <a:latin typeface="SassoonCRInfant"/>
              </a:rPr>
              <a:t>everything</a:t>
            </a:r>
            <a:r>
              <a:rPr lang="en-GB" b="1" dirty="0">
                <a:solidFill>
                  <a:srgbClr val="FF0000"/>
                </a:solidFill>
                <a:latin typeface="SassoonCRInfant"/>
              </a:rPr>
              <a:t> that comes into school is named!</a:t>
            </a:r>
          </a:p>
        </p:txBody>
      </p:sp>
    </p:spTree>
    <p:extLst>
      <p:ext uri="{BB962C8B-B14F-4D97-AF65-F5344CB8AC3E}">
        <p14:creationId xmlns:p14="http://schemas.microsoft.com/office/powerpoint/2010/main" val="3321506563"/>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383" t="3104" r="8460" b="7069"/>
          <a:stretch/>
        </p:blipFill>
        <p:spPr bwMode="auto">
          <a:xfrm>
            <a:off x="1043608" y="1339027"/>
            <a:ext cx="7200800" cy="4868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667675" y="692696"/>
            <a:ext cx="5953195" cy="646331"/>
          </a:xfrm>
          <a:prstGeom prst="rect">
            <a:avLst/>
          </a:prstGeom>
          <a:noFill/>
        </p:spPr>
        <p:txBody>
          <a:bodyPr wrap="square" rtlCol="0">
            <a:spAutoFit/>
          </a:bodyPr>
          <a:lstStyle/>
          <a:p>
            <a:r>
              <a:rPr lang="en-GB" sz="3600" b="1" dirty="0">
                <a:latin typeface="SassoonPrimaryInfant" pitchFamily="2" charset="0"/>
              </a:rPr>
              <a:t>Learning can be messy!</a:t>
            </a:r>
          </a:p>
        </p:txBody>
      </p:sp>
    </p:spTree>
    <p:extLst>
      <p:ext uri="{BB962C8B-B14F-4D97-AF65-F5344CB8AC3E}">
        <p14:creationId xmlns:p14="http://schemas.microsoft.com/office/powerpoint/2010/main" val="9551670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45795" y="548680"/>
            <a:ext cx="6965245" cy="1202485"/>
          </a:xfrm>
        </p:spPr>
        <p:txBody>
          <a:bodyPr>
            <a:normAutofit/>
          </a:bodyPr>
          <a:lstStyle/>
          <a:p>
            <a:r>
              <a:rPr lang="en-GB" sz="3200" b="1" dirty="0">
                <a:latin typeface="SassoonPrimaryInfant" pitchFamily="2" charset="0"/>
              </a:rPr>
              <a:t>Things to bring to school</a:t>
            </a:r>
          </a:p>
        </p:txBody>
      </p:sp>
      <p:sp>
        <p:nvSpPr>
          <p:cNvPr id="27651" name="Content Placeholder 2"/>
          <p:cNvSpPr>
            <a:spLocks noGrp="1"/>
          </p:cNvSpPr>
          <p:nvPr>
            <p:ph idx="1"/>
          </p:nvPr>
        </p:nvSpPr>
        <p:spPr>
          <a:xfrm>
            <a:off x="899593" y="1484784"/>
            <a:ext cx="7272808" cy="4883347"/>
          </a:xfrm>
        </p:spPr>
        <p:txBody>
          <a:bodyPr>
            <a:normAutofit fontScale="92500" lnSpcReduction="20000"/>
          </a:bodyPr>
          <a:lstStyle/>
          <a:p>
            <a:pPr>
              <a:buFont typeface="Arial" panose="020B0604020202020204" pitchFamily="34" charset="0"/>
              <a:buChar char="•"/>
            </a:pPr>
            <a:endParaRPr lang="en-GB" dirty="0">
              <a:latin typeface="SassoonCRInfant"/>
            </a:endParaRPr>
          </a:p>
          <a:p>
            <a:pPr>
              <a:buFont typeface="Arial" panose="020B0604020202020204" pitchFamily="34" charset="0"/>
              <a:buChar char="•"/>
            </a:pPr>
            <a:r>
              <a:rPr lang="en-GB" dirty="0">
                <a:latin typeface="SassoonCRInfant"/>
              </a:rPr>
              <a:t>Book Bag (with reading book and log everyday) </a:t>
            </a:r>
          </a:p>
          <a:p>
            <a:pPr>
              <a:buFont typeface="Arial" panose="020B0604020202020204" pitchFamily="34" charset="0"/>
              <a:buChar char="•"/>
            </a:pPr>
            <a:r>
              <a:rPr lang="en-GB" dirty="0">
                <a:latin typeface="SassoonCRInfant"/>
              </a:rPr>
              <a:t>Water bottle (water only please)</a:t>
            </a:r>
          </a:p>
          <a:p>
            <a:pPr>
              <a:buFont typeface="Arial" panose="020B0604020202020204" pitchFamily="34" charset="0"/>
              <a:buChar char="•"/>
            </a:pPr>
            <a:r>
              <a:rPr lang="en-GB" dirty="0">
                <a:latin typeface="SassoonCRInfant"/>
              </a:rPr>
              <a:t>PE kit</a:t>
            </a:r>
          </a:p>
          <a:p>
            <a:pPr>
              <a:buFont typeface="Arial" panose="020B0604020202020204" pitchFamily="34" charset="0"/>
              <a:buChar char="•"/>
            </a:pPr>
            <a:r>
              <a:rPr lang="en-GB" dirty="0">
                <a:latin typeface="SassoonCRInfant"/>
              </a:rPr>
              <a:t>Packed lunch (from 9.9 if not having a school lunch)</a:t>
            </a:r>
          </a:p>
          <a:p>
            <a:pPr>
              <a:buFont typeface="Arial" panose="020B0604020202020204" pitchFamily="34" charset="0"/>
              <a:buChar char="•"/>
            </a:pPr>
            <a:r>
              <a:rPr lang="en-GB" dirty="0">
                <a:latin typeface="SassoonCRInfant"/>
              </a:rPr>
              <a:t>Spare uniform and underwear (if necessary for your child)</a:t>
            </a:r>
          </a:p>
          <a:p>
            <a:pPr>
              <a:buFont typeface="Arial" panose="020B0604020202020204" pitchFamily="34" charset="0"/>
              <a:buChar char="•"/>
            </a:pPr>
            <a:r>
              <a:rPr lang="en-GB" dirty="0">
                <a:latin typeface="SassoonCRInfant"/>
              </a:rPr>
              <a:t>Wellies (to leave in school)</a:t>
            </a:r>
          </a:p>
          <a:p>
            <a:pPr>
              <a:buFont typeface="Arial" panose="020B0604020202020204" pitchFamily="34" charset="0"/>
              <a:buChar char="•"/>
            </a:pPr>
            <a:r>
              <a:rPr lang="en-GB" dirty="0">
                <a:latin typeface="SassoonCRInfant"/>
              </a:rPr>
              <a:t>A big smile! </a:t>
            </a:r>
            <a:r>
              <a:rPr lang="en-GB" dirty="0">
                <a:latin typeface="SassoonCRInfant"/>
                <a:sym typeface="Wingdings" panose="05000000000000000000" pitchFamily="2" charset="2"/>
              </a:rPr>
              <a:t></a:t>
            </a:r>
          </a:p>
          <a:p>
            <a:pPr>
              <a:buFont typeface="Arial" panose="020B0604020202020204" pitchFamily="34" charset="0"/>
              <a:buChar char="•"/>
            </a:pPr>
            <a:endParaRPr lang="en-GB" dirty="0">
              <a:latin typeface="Comic Sans MS" panose="030F0702030302020204" pitchFamily="66" charset="0"/>
              <a:sym typeface="Wingdings" panose="05000000000000000000" pitchFamily="2" charset="2"/>
            </a:endParaRPr>
          </a:p>
          <a:p>
            <a:pPr>
              <a:buFont typeface="Arial" panose="020B0604020202020204" pitchFamily="34" charset="0"/>
              <a:buChar char="•"/>
            </a:pPr>
            <a:endParaRPr lang="en-GB" dirty="0">
              <a:latin typeface="Comic Sans MS" panose="030F0702030302020204" pitchFamily="66" charset="0"/>
              <a:sym typeface="Wingdings" panose="05000000000000000000" pitchFamily="2" charset="2"/>
            </a:endParaRPr>
          </a:p>
          <a:p>
            <a:pPr marL="457200" indent="-457200">
              <a:buFontTx/>
              <a:buChar char="-"/>
            </a:pPr>
            <a:endParaRPr lang="en-GB" dirty="0">
              <a:solidFill>
                <a:srgbClr val="FF0000"/>
              </a:solidFill>
              <a:latin typeface="SassoonCRInfant" panose="02010503020300020003" pitchFamily="2" charset="0"/>
            </a:endParaRPr>
          </a:p>
          <a:p>
            <a:pPr marL="457200" indent="-457200">
              <a:buFontTx/>
              <a:buChar char="-"/>
            </a:pPr>
            <a:endParaRPr lang="en-GB" dirty="0">
              <a:solidFill>
                <a:srgbClr val="FF0000"/>
              </a:solidFill>
              <a:latin typeface="SassoonCRInfant" panose="02010503020300020003" pitchFamily="2" charset="0"/>
            </a:endParaRPr>
          </a:p>
          <a:p>
            <a:pPr marL="457200" indent="-457200">
              <a:buFontTx/>
              <a:buChar char="-"/>
            </a:pPr>
            <a:endParaRPr lang="en-GB" dirty="0">
              <a:solidFill>
                <a:srgbClr val="FF0000"/>
              </a:solidFill>
              <a:latin typeface="SassoonCRInfant" panose="02010503020300020003" pitchFamily="2" charset="0"/>
            </a:endParaRPr>
          </a:p>
          <a:p>
            <a:pPr marL="0" indent="0" algn="ctr">
              <a:buNone/>
            </a:pPr>
            <a:r>
              <a:rPr lang="en-GB" dirty="0">
                <a:solidFill>
                  <a:srgbClr val="FF0000"/>
                </a:solidFill>
                <a:latin typeface="SassoonCRInfant"/>
              </a:rPr>
              <a:t>Please ensure </a:t>
            </a:r>
            <a:r>
              <a:rPr lang="en-GB" b="1" dirty="0">
                <a:solidFill>
                  <a:srgbClr val="FF0000"/>
                </a:solidFill>
                <a:latin typeface="SassoonCRInfant"/>
              </a:rPr>
              <a:t>everything</a:t>
            </a:r>
            <a:r>
              <a:rPr lang="en-GB" dirty="0">
                <a:solidFill>
                  <a:srgbClr val="FF0000"/>
                </a:solidFill>
                <a:latin typeface="SassoonCRInfant"/>
              </a:rPr>
              <a:t> that comes into school is named!</a:t>
            </a:r>
            <a:endParaRPr lang="en-GB" dirty="0">
              <a:latin typeface="SassoonCRInfant"/>
            </a:endParaRPr>
          </a:p>
        </p:txBody>
      </p:sp>
      <p:pic>
        <p:nvPicPr>
          <p:cNvPr id="5" name="Picture 4" descr="http://ts1.mm.bing.net/th?&amp;id=JN.8xLGWojrvUSH5Z9iSngJvA&amp;w=300&amp;h=300&amp;c=0&amp;pid=1.9&amp;rs=0&amp;p=0">
            <a:hlinkClick r:id="rId3"/>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82769" y="4246467"/>
            <a:ext cx="1186815" cy="11868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http://www.netns.ie/wp-content/uploads/2013/10/Clothes.jpg"/>
          <p:cNvPicPr/>
          <p:nvPr/>
        </p:nvPicPr>
        <p:blipFill>
          <a:blip r:embed="rId5">
            <a:extLst>
              <a:ext uri="{28A0092B-C50C-407E-A947-70E740481C1C}">
                <a14:useLocalDpi xmlns:a14="http://schemas.microsoft.com/office/drawing/2010/main" val="0"/>
              </a:ext>
            </a:extLst>
          </a:blip>
          <a:srcRect/>
          <a:stretch>
            <a:fillRect/>
          </a:stretch>
        </p:blipFill>
        <p:spPr bwMode="auto">
          <a:xfrm>
            <a:off x="3851920" y="4224816"/>
            <a:ext cx="1132205" cy="9969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8" descr="https://www.littleoutdoorkids.co.uk/imgs/kids%20wellies.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84168" y="4245041"/>
            <a:ext cx="1008112" cy="11267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43608" y="620688"/>
            <a:ext cx="903603" cy="776014"/>
          </a:xfrm>
          <a:prstGeom prst="rect">
            <a:avLst/>
          </a:prstGeom>
          <a:noFill/>
          <a:ln>
            <a:noFill/>
          </a:ln>
          <a:effectLst/>
        </p:spPr>
      </p:pic>
    </p:spTree>
    <p:extLst>
      <p:ext uri="{BB962C8B-B14F-4D97-AF65-F5344CB8AC3E}">
        <p14:creationId xmlns:p14="http://schemas.microsoft.com/office/powerpoint/2010/main" val="1635018049"/>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980728"/>
            <a:ext cx="6336704" cy="5509200"/>
          </a:xfrm>
          <a:prstGeom prst="rect">
            <a:avLst/>
          </a:prstGeom>
          <a:noFill/>
        </p:spPr>
        <p:txBody>
          <a:bodyPr wrap="square" lIns="91440" tIns="45720" rIns="91440" bIns="45720" rtlCol="0" anchor="t">
            <a:spAutoFit/>
          </a:bodyPr>
          <a:lstStyle/>
          <a:p>
            <a:pPr algn="ctr"/>
            <a:r>
              <a:rPr lang="en-GB" sz="4000" b="1" dirty="0">
                <a:latin typeface="SassoonCRInfant"/>
              </a:rPr>
              <a:t>Parents as partners</a:t>
            </a:r>
          </a:p>
          <a:p>
            <a:pPr algn="ctr"/>
            <a:r>
              <a:rPr lang="en-GB" sz="1600" i="1" dirty="0">
                <a:latin typeface="SassoonCRInfant"/>
              </a:rPr>
              <a:t>How do I share information about my child with the school?</a:t>
            </a:r>
          </a:p>
          <a:p>
            <a:endParaRPr lang="en-GB" sz="2000" b="1" dirty="0">
              <a:latin typeface="SassoonCRInfant"/>
            </a:endParaRPr>
          </a:p>
          <a:p>
            <a:pPr marL="285750" indent="-285750">
              <a:buFont typeface="Arial" panose="020B0604020202020204" pitchFamily="34" charset="0"/>
              <a:buChar char="•"/>
            </a:pPr>
            <a:r>
              <a:rPr lang="en-GB" sz="1600" b="1" dirty="0">
                <a:latin typeface="SassoonCRInfant"/>
              </a:rPr>
              <a:t>Sickness/absence: </a:t>
            </a:r>
            <a:r>
              <a:rPr lang="en-GB" sz="1600" i="1" dirty="0">
                <a:latin typeface="SassoonCRInfant"/>
              </a:rPr>
              <a:t>phone the school office on the first morning of absence</a:t>
            </a:r>
          </a:p>
          <a:p>
            <a:endParaRPr lang="en-GB" sz="1600" dirty="0">
              <a:latin typeface="SassoonCRInfant"/>
            </a:endParaRPr>
          </a:p>
          <a:p>
            <a:pPr marL="285750" indent="-285750">
              <a:buFont typeface="Arial" panose="020B0604020202020204" pitchFamily="34" charset="0"/>
              <a:buChar char="•"/>
            </a:pPr>
            <a:r>
              <a:rPr lang="en-GB" sz="1600" b="1" dirty="0">
                <a:latin typeface="SassoonCRInfant"/>
              </a:rPr>
              <a:t>Medical history/medication</a:t>
            </a:r>
            <a:r>
              <a:rPr lang="en-GB" sz="1600" dirty="0">
                <a:latin typeface="SassoonCRInfant"/>
              </a:rPr>
              <a:t>: </a:t>
            </a:r>
            <a:r>
              <a:rPr lang="en-GB" sz="1600" i="1" dirty="0">
                <a:latin typeface="SassoonCRInfant"/>
              </a:rPr>
              <a:t>hand in to the school office and fill out a form. No medicine in book bags</a:t>
            </a:r>
          </a:p>
          <a:p>
            <a:endParaRPr lang="en-GB" sz="1600" dirty="0">
              <a:latin typeface="SassoonCRInfant"/>
            </a:endParaRPr>
          </a:p>
          <a:p>
            <a:pPr marL="285750" indent="-285750">
              <a:buFont typeface="Arial" panose="020B0604020202020204" pitchFamily="34" charset="0"/>
              <a:buChar char="•"/>
            </a:pPr>
            <a:r>
              <a:rPr lang="en-GB" sz="1600" b="1" dirty="0">
                <a:latin typeface="SassoonCRInfant"/>
              </a:rPr>
              <a:t>Need to pass on a quick and important message</a:t>
            </a:r>
            <a:r>
              <a:rPr lang="en-GB" sz="1600" dirty="0">
                <a:latin typeface="SassoonCRInfant"/>
              </a:rPr>
              <a:t>: </a:t>
            </a:r>
            <a:r>
              <a:rPr lang="en-GB" sz="1600" i="1" dirty="0">
                <a:latin typeface="SassoonCRInfant"/>
              </a:rPr>
              <a:t>speak to the Class Teacher or one of the class LSAs on the gate before or after school. </a:t>
            </a:r>
          </a:p>
          <a:p>
            <a:endParaRPr lang="en-GB" sz="1600" i="1" dirty="0">
              <a:latin typeface="SassoonCRInfant"/>
            </a:endParaRPr>
          </a:p>
          <a:p>
            <a:pPr marL="285750" indent="-285750">
              <a:buFont typeface="Arial" panose="020B0604020202020204" pitchFamily="34" charset="0"/>
              <a:buChar char="•"/>
            </a:pPr>
            <a:r>
              <a:rPr lang="en-GB" sz="1600" b="1" dirty="0">
                <a:latin typeface="SassoonCRInfant"/>
              </a:rPr>
              <a:t>Require a longer appointment with the class teacher</a:t>
            </a:r>
            <a:r>
              <a:rPr lang="en-GB" sz="1600" dirty="0">
                <a:latin typeface="SassoonCRInfant"/>
              </a:rPr>
              <a:t>: </a:t>
            </a:r>
            <a:r>
              <a:rPr lang="en-GB" sz="1600" i="1" dirty="0">
                <a:latin typeface="SassoonCRInfant"/>
              </a:rPr>
              <a:t>phone the school office or send an email to </a:t>
            </a:r>
            <a:r>
              <a:rPr lang="en-GB" sz="1600" i="1" dirty="0">
                <a:latin typeface="SassoonCRInfant"/>
                <a:hlinkClick r:id="rId3"/>
              </a:rPr>
              <a:t>admin@meadgate.essex.sch.uk</a:t>
            </a:r>
            <a:r>
              <a:rPr lang="en-GB" sz="1600" i="1" dirty="0">
                <a:latin typeface="SassoonCRInfant"/>
              </a:rPr>
              <a:t> to request appointment</a:t>
            </a:r>
          </a:p>
          <a:p>
            <a:pPr marL="285750" indent="-285750">
              <a:buFont typeface="Arial" panose="020B0604020202020204" pitchFamily="34" charset="0"/>
              <a:buChar char="•"/>
            </a:pPr>
            <a:endParaRPr lang="en-GB" sz="1600" i="1" dirty="0">
              <a:latin typeface="SassoonCRInfant"/>
            </a:endParaRPr>
          </a:p>
          <a:p>
            <a:pPr marL="285750" indent="-285750">
              <a:buFont typeface="Arial" panose="020B0604020202020204" pitchFamily="34" charset="0"/>
              <a:buChar char="•"/>
            </a:pPr>
            <a:r>
              <a:rPr lang="en-GB" sz="1600" b="1" dirty="0">
                <a:latin typeface="SassoonCRInfant"/>
              </a:rPr>
              <a:t>Sharing WOW moments from home</a:t>
            </a:r>
            <a:r>
              <a:rPr lang="en-GB" sz="1600" dirty="0">
                <a:latin typeface="SassoonCRInfant"/>
              </a:rPr>
              <a:t>: </a:t>
            </a:r>
            <a:r>
              <a:rPr lang="en-GB" sz="1600" i="1" dirty="0">
                <a:latin typeface="SassoonCRInfant"/>
              </a:rPr>
              <a:t>fill in WOW stars or contact via Class Dojo </a:t>
            </a:r>
            <a:endParaRPr lang="en-GB" i="1" dirty="0">
              <a:latin typeface="SassoonCRInfant"/>
            </a:endParaRPr>
          </a:p>
          <a:p>
            <a:endParaRPr lang="en-GB" dirty="0">
              <a:latin typeface="Comic Sans MS" panose="030F0702030302020204" pitchFamily="66" charset="0"/>
            </a:endParaRPr>
          </a:p>
          <a:p>
            <a:endParaRPr lang="en-GB" dirty="0">
              <a:latin typeface="Comic Sans MS" panose="030F0702030302020204" pitchFamily="66" charset="0"/>
            </a:endParaRPr>
          </a:p>
        </p:txBody>
      </p:sp>
      <p:pic>
        <p:nvPicPr>
          <p:cNvPr id="3" name="Picture 2"/>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15615" y="980727"/>
            <a:ext cx="523810" cy="496019"/>
          </a:xfrm>
          <a:prstGeom prst="rect">
            <a:avLst/>
          </a:prstGeom>
          <a:noFill/>
          <a:ln>
            <a:noFill/>
          </a:ln>
          <a:effectLst/>
        </p:spPr>
      </p:pic>
      <p:pic>
        <p:nvPicPr>
          <p:cNvPr id="3074" name="Picture 2" descr="C:\Users\m.laurence\AppData\Local\Microsoft\Windows\INetCache\IE\KP937EC4\Phone_Shiny_Icon.svg[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08304" y="733949"/>
            <a:ext cx="989573" cy="989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0966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980728"/>
            <a:ext cx="6336704" cy="6217087"/>
          </a:xfrm>
          <a:prstGeom prst="rect">
            <a:avLst/>
          </a:prstGeom>
          <a:noFill/>
        </p:spPr>
        <p:txBody>
          <a:bodyPr wrap="square" lIns="91440" tIns="45720" rIns="91440" bIns="45720" rtlCol="0" anchor="t">
            <a:spAutoFit/>
          </a:bodyPr>
          <a:lstStyle/>
          <a:p>
            <a:pPr algn="ctr"/>
            <a:r>
              <a:rPr lang="en-GB" sz="4000" b="1" dirty="0">
                <a:latin typeface="SassoonCRInfant"/>
              </a:rPr>
              <a:t>Parents as partners</a:t>
            </a:r>
          </a:p>
          <a:p>
            <a:pPr algn="ctr"/>
            <a:r>
              <a:rPr lang="en-GB" i="1" dirty="0">
                <a:latin typeface="SassoonCRInfant"/>
              </a:rPr>
              <a:t>How will the school share information with me?</a:t>
            </a:r>
          </a:p>
          <a:p>
            <a:pPr algn="ctr"/>
            <a:endParaRPr lang="en-GB" b="1" i="1" dirty="0">
              <a:latin typeface="SassoonCRInfant"/>
            </a:endParaRPr>
          </a:p>
          <a:p>
            <a:pPr marL="285750" indent="-285750">
              <a:buFont typeface="Arial" panose="020B0604020202020204" pitchFamily="34" charset="0"/>
              <a:buChar char="•"/>
            </a:pPr>
            <a:r>
              <a:rPr lang="en-GB" b="1" dirty="0">
                <a:latin typeface="SassoonCRInfant"/>
              </a:rPr>
              <a:t>Need to pass on a quick and important message</a:t>
            </a:r>
            <a:r>
              <a:rPr lang="en-GB" dirty="0">
                <a:latin typeface="SassoonCRInfant"/>
              </a:rPr>
              <a:t>: </a:t>
            </a:r>
            <a:r>
              <a:rPr lang="en-GB" i="1" dirty="0">
                <a:latin typeface="SassoonCRInfant"/>
              </a:rPr>
              <a:t>we may speak to you on the gate before or after school. </a:t>
            </a:r>
          </a:p>
          <a:p>
            <a:pPr marL="285750" indent="-285750">
              <a:buFont typeface="Arial" panose="020B0604020202020204" pitchFamily="34" charset="0"/>
              <a:buChar char="•"/>
            </a:pPr>
            <a:endParaRPr lang="en-GB" i="1" dirty="0">
              <a:latin typeface="SassoonCRInfant"/>
            </a:endParaRPr>
          </a:p>
          <a:p>
            <a:pPr marL="285750" indent="-285750">
              <a:buFont typeface="Arial" panose="020B0604020202020204" pitchFamily="34" charset="0"/>
              <a:buChar char="•"/>
            </a:pPr>
            <a:r>
              <a:rPr lang="en-GB" b="1" dirty="0">
                <a:latin typeface="SassoonCRInfant"/>
              </a:rPr>
              <a:t>Bumped head or injury: </a:t>
            </a:r>
            <a:r>
              <a:rPr lang="en-GB" i="1" dirty="0">
                <a:latin typeface="SassoonCRInfant"/>
              </a:rPr>
              <a:t>will receive a note in book bag for any minor head injuries, if we’re worried we’ll always let you know</a:t>
            </a:r>
          </a:p>
          <a:p>
            <a:endParaRPr lang="en-GB" dirty="0">
              <a:latin typeface="SassoonCRInfant"/>
            </a:endParaRPr>
          </a:p>
          <a:p>
            <a:pPr marL="285750" indent="-285750">
              <a:buFont typeface="Arial" panose="020B0604020202020204" pitchFamily="34" charset="0"/>
              <a:buChar char="•"/>
            </a:pPr>
            <a:r>
              <a:rPr lang="en-GB" b="1" dirty="0">
                <a:latin typeface="SassoonCRInfant"/>
              </a:rPr>
              <a:t>Class learning</a:t>
            </a:r>
            <a:r>
              <a:rPr lang="en-GB" dirty="0">
                <a:latin typeface="SassoonCRInfant"/>
              </a:rPr>
              <a:t>: </a:t>
            </a:r>
            <a:r>
              <a:rPr lang="en-GB" i="1" dirty="0">
                <a:latin typeface="SassoonCRInfant"/>
              </a:rPr>
              <a:t>regular class updates will be uploaded to Class Dojo</a:t>
            </a:r>
          </a:p>
          <a:p>
            <a:pPr marL="285750" indent="-285750">
              <a:buFont typeface="Arial" panose="020B0604020202020204" pitchFamily="34" charset="0"/>
              <a:buChar char="•"/>
            </a:pPr>
            <a:endParaRPr lang="en-GB" i="1" dirty="0">
              <a:latin typeface="SassoonCRInfant"/>
            </a:endParaRPr>
          </a:p>
          <a:p>
            <a:pPr marL="285750" indent="-285750">
              <a:buFont typeface="Arial" panose="020B0604020202020204" pitchFamily="34" charset="0"/>
              <a:buChar char="•"/>
            </a:pPr>
            <a:r>
              <a:rPr lang="en-GB" b="1" dirty="0">
                <a:latin typeface="SassoonCRInfant"/>
              </a:rPr>
              <a:t>Discuss individual progress</a:t>
            </a:r>
            <a:r>
              <a:rPr lang="en-GB" dirty="0">
                <a:latin typeface="SassoonCRInfant"/>
              </a:rPr>
              <a:t>: </a:t>
            </a:r>
            <a:r>
              <a:rPr lang="en-GB" i="1" dirty="0">
                <a:latin typeface="SassoonCRInfant"/>
              </a:rPr>
              <a:t>you will be invited to parent/teacher consultations </a:t>
            </a:r>
            <a:r>
              <a:rPr lang="en-GB" sz="1200" i="1" dirty="0">
                <a:latin typeface="SassoonCRInfant"/>
              </a:rPr>
              <a:t>(usually twice per academic year) </a:t>
            </a:r>
            <a:r>
              <a:rPr lang="en-GB" i="1" dirty="0">
                <a:latin typeface="SassoonCRInfant"/>
              </a:rPr>
              <a:t>and will receive an End of Year report</a:t>
            </a:r>
          </a:p>
          <a:p>
            <a:endParaRPr lang="en-GB" sz="1600" i="1" dirty="0">
              <a:latin typeface="SassoonPrimaryInfant" pitchFamily="2" charset="0"/>
            </a:endParaRPr>
          </a:p>
          <a:p>
            <a:pPr marL="285750" indent="-285750">
              <a:buFont typeface="Arial" panose="020B0604020202020204" pitchFamily="34" charset="0"/>
              <a:buChar char="•"/>
            </a:pPr>
            <a:endParaRPr lang="en-GB" dirty="0">
              <a:latin typeface="SassoonPrimaryInfant" pitchFamily="2" charset="0"/>
            </a:endParaRP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lgn="ctr">
              <a:buFont typeface="Arial" panose="020B0604020202020204" pitchFamily="34" charset="0"/>
              <a:buChar char="•"/>
            </a:pPr>
            <a:endParaRPr lang="en-GB" sz="1600" i="1" dirty="0">
              <a:latin typeface="Comic Sans MS" panose="030F0702030302020204" pitchFamily="66" charset="0"/>
            </a:endParaRPr>
          </a:p>
          <a:p>
            <a:endParaRPr lang="en-GB" sz="2000" b="1" dirty="0">
              <a:latin typeface="Comic Sans MS" panose="030F0702030302020204" pitchFamily="66" charset="0"/>
            </a:endParaRPr>
          </a:p>
          <a:p>
            <a:pPr marL="285750" indent="-285750">
              <a:buFont typeface="Arial" panose="020B0604020202020204" pitchFamily="34" charset="0"/>
              <a:buChar char="•"/>
            </a:pPr>
            <a:endParaRPr lang="en-GB" dirty="0">
              <a:latin typeface="Comic Sans MS" panose="030F0702030302020204" pitchFamily="66" charset="0"/>
            </a:endParaRPr>
          </a:p>
        </p:txBody>
      </p:sp>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5615" y="980727"/>
            <a:ext cx="523810" cy="496019"/>
          </a:xfrm>
          <a:prstGeom prst="rect">
            <a:avLst/>
          </a:prstGeom>
          <a:noFill/>
          <a:ln>
            <a:noFill/>
          </a:ln>
          <a:effectLst/>
        </p:spPr>
      </p:pic>
      <p:pic>
        <p:nvPicPr>
          <p:cNvPr id="4098" name="Picture 2" descr="C:\Users\m.laurence\AppData\Local\Microsoft\Windows\INetCache\IE\Z6LFI2P1\teacher-report-card-300x218[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6296" y="5412582"/>
            <a:ext cx="1077297" cy="782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791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body" idx="4294967295"/>
          </p:nvPr>
        </p:nvSpPr>
        <p:spPr>
          <a:xfrm>
            <a:off x="617675" y="705930"/>
            <a:ext cx="7775575" cy="793750"/>
          </a:xfrm>
        </p:spPr>
        <p:txBody>
          <a:bodyPr>
            <a:normAutofit/>
          </a:bodyPr>
          <a:lstStyle/>
          <a:p>
            <a:pPr algn="ctr" eaLnBrk="1" hangingPunct="1">
              <a:lnSpc>
                <a:spcPct val="90000"/>
              </a:lnSpc>
              <a:buFontTx/>
              <a:buNone/>
            </a:pPr>
            <a:r>
              <a:rPr lang="en-US" altLang="en-US" sz="3600" b="1" dirty="0">
                <a:latin typeface="SassoonCRInfant" panose="02010503020300020003" pitchFamily="2" charset="0"/>
              </a:rPr>
              <a:t>What is the EYFS?</a:t>
            </a:r>
            <a:r>
              <a:rPr lang="en-US" altLang="en-US" sz="3600" dirty="0">
                <a:latin typeface="SassoonCRInfant" panose="02010503020300020003" pitchFamily="2" charset="0"/>
              </a:rPr>
              <a:t> </a:t>
            </a:r>
            <a:endParaRPr lang="en-GB" altLang="en-US" sz="3600" dirty="0">
              <a:latin typeface="SassoonCRInfant" panose="02010503020300020003" pitchFamily="2" charset="0"/>
            </a:endParaRPr>
          </a:p>
        </p:txBody>
      </p:sp>
      <p:sp>
        <p:nvSpPr>
          <p:cNvPr id="33796" name="Text Box 4"/>
          <p:cNvSpPr txBox="1">
            <a:spLocks noChangeArrowheads="1"/>
          </p:cNvSpPr>
          <p:nvPr/>
        </p:nvSpPr>
        <p:spPr bwMode="auto">
          <a:xfrm>
            <a:off x="755576" y="1484784"/>
            <a:ext cx="7848872"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eaLnBrk="0" hangingPunct="0">
              <a:spcBef>
                <a:spcPct val="20000"/>
              </a:spcBef>
              <a:buChar char="•"/>
              <a:defRPr sz="3200">
                <a:solidFill>
                  <a:schemeClr val="tx1"/>
                </a:solidFill>
                <a:latin typeface="Verdana" pitchFamily="34" charset="0"/>
              </a:defRPr>
            </a:lvl1pPr>
            <a:lvl2pPr marL="742950" indent="-285750" eaLnBrk="0" hangingPunct="0">
              <a:spcBef>
                <a:spcPct val="20000"/>
              </a:spcBef>
              <a:buChar char="–"/>
              <a:defRPr sz="2800">
                <a:solidFill>
                  <a:schemeClr val="tx1"/>
                </a:solidFill>
                <a:latin typeface="Verdana" pitchFamily="34" charset="0"/>
              </a:defRPr>
            </a:lvl2pPr>
            <a:lvl3pPr marL="1143000" indent="-228600" eaLnBrk="0" hangingPunct="0">
              <a:spcBef>
                <a:spcPct val="20000"/>
              </a:spcBef>
              <a:buChar char="•"/>
              <a:defRPr sz="2400">
                <a:solidFill>
                  <a:schemeClr val="tx1"/>
                </a:solidFill>
                <a:latin typeface="Verdana" pitchFamily="34" charset="0"/>
              </a:defRPr>
            </a:lvl3pPr>
            <a:lvl4pPr marL="1600200" indent="-228600" eaLnBrk="0" hangingPunct="0">
              <a:spcBef>
                <a:spcPct val="20000"/>
              </a:spcBef>
              <a:buChar char="–"/>
              <a:defRPr sz="2000">
                <a:solidFill>
                  <a:schemeClr val="tx1"/>
                </a:solidFill>
                <a:latin typeface="Verdana" pitchFamily="34" charset="0"/>
              </a:defRPr>
            </a:lvl4pPr>
            <a:lvl5pPr marL="2057400" indent="-228600" eaLnBrk="0" hangingPunct="0">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marL="457200" indent="-457200" eaLnBrk="1" hangingPunct="1">
              <a:spcBef>
                <a:spcPct val="50000"/>
              </a:spcBef>
              <a:buClr>
                <a:schemeClr val="accent2">
                  <a:lumMod val="75000"/>
                </a:schemeClr>
              </a:buClr>
            </a:pPr>
            <a:r>
              <a:rPr lang="en-GB" altLang="en-US" sz="2800" dirty="0">
                <a:solidFill>
                  <a:srgbClr val="080808"/>
                </a:solidFill>
                <a:latin typeface="SassoonCRInfant"/>
                <a:cs typeface="Arial"/>
              </a:rPr>
              <a:t>Early Years Foundation Stage (EYFS) </a:t>
            </a:r>
          </a:p>
          <a:p>
            <a:pPr marL="1085850" lvl="1" indent="-342900" eaLnBrk="1" hangingPunct="1">
              <a:spcBef>
                <a:spcPts val="0"/>
              </a:spcBef>
              <a:buClr>
                <a:schemeClr val="accent2">
                  <a:lumMod val="75000"/>
                </a:schemeClr>
              </a:buClr>
              <a:buFont typeface="Arial" panose="020B0604020202020204" pitchFamily="34" charset="0"/>
              <a:buChar char="•"/>
            </a:pPr>
            <a:r>
              <a:rPr lang="en-GB" sz="2000" dirty="0">
                <a:latin typeface="SassoonCRInfant"/>
              </a:rPr>
              <a:t>Learning and development stages for children from 0-5 years</a:t>
            </a:r>
          </a:p>
          <a:p>
            <a:pPr marL="1085850" lvl="1" indent="-342900" eaLnBrk="1" hangingPunct="1">
              <a:spcBef>
                <a:spcPts val="0"/>
              </a:spcBef>
              <a:buClr>
                <a:schemeClr val="accent2">
                  <a:lumMod val="75000"/>
                </a:schemeClr>
              </a:buClr>
              <a:buFont typeface="Arial" panose="020B0604020202020204" pitchFamily="34" charset="0"/>
              <a:buChar char="•"/>
            </a:pPr>
            <a:r>
              <a:rPr lang="en-GB" sz="2000" dirty="0">
                <a:latin typeface="SassoonCRInfant"/>
              </a:rPr>
              <a:t>Curriculum for nurseries/pre-schools and Reception</a:t>
            </a:r>
          </a:p>
          <a:p>
            <a:pPr marL="1085850" lvl="1" indent="-342900" eaLnBrk="1" hangingPunct="1">
              <a:spcBef>
                <a:spcPts val="0"/>
              </a:spcBef>
              <a:buClr>
                <a:schemeClr val="accent2">
                  <a:lumMod val="75000"/>
                </a:schemeClr>
              </a:buClr>
              <a:buFont typeface="Arial" panose="020B0604020202020204" pitchFamily="34" charset="0"/>
              <a:buChar char="•"/>
            </a:pPr>
            <a:r>
              <a:rPr lang="en-GB" sz="2000" dirty="0">
                <a:latin typeface="SassoonCRInfant"/>
              </a:rPr>
              <a:t>End of year – assessed against 17 Early Learning Goals (ELGs)</a:t>
            </a:r>
          </a:p>
          <a:p>
            <a:pPr lvl="1" indent="0" eaLnBrk="1" hangingPunct="1">
              <a:spcBef>
                <a:spcPts val="0"/>
              </a:spcBef>
              <a:buClr>
                <a:schemeClr val="accent2">
                  <a:lumMod val="75000"/>
                </a:schemeClr>
              </a:buClr>
              <a:buNone/>
            </a:pPr>
            <a:endParaRPr lang="en-GB" sz="2000" dirty="0">
              <a:latin typeface="SassoonCRInfant"/>
            </a:endParaRPr>
          </a:p>
          <a:p>
            <a:pPr marL="457200" indent="-457200" eaLnBrk="1" hangingPunct="1">
              <a:spcBef>
                <a:spcPts val="0"/>
              </a:spcBef>
              <a:buClr>
                <a:schemeClr val="accent2">
                  <a:lumMod val="75000"/>
                </a:schemeClr>
              </a:buClr>
            </a:pPr>
            <a:r>
              <a:rPr lang="en-GB" sz="2800" dirty="0">
                <a:latin typeface="SassoonCRInfant"/>
              </a:rPr>
              <a:t>Based on the knowledge that young children learn best through:</a:t>
            </a:r>
          </a:p>
          <a:p>
            <a:pPr marL="1200150" lvl="1" indent="-457200" eaLnBrk="1" hangingPunct="1">
              <a:spcBef>
                <a:spcPts val="0"/>
              </a:spcBef>
              <a:buClr>
                <a:schemeClr val="accent2">
                  <a:lumMod val="75000"/>
                </a:schemeClr>
              </a:buClr>
              <a:buFont typeface="Arial" panose="020B0604020202020204" pitchFamily="34" charset="0"/>
              <a:buChar char="•"/>
            </a:pPr>
            <a:r>
              <a:rPr lang="en-GB" sz="2000" dirty="0">
                <a:latin typeface="SassoonCRInfant"/>
              </a:rPr>
              <a:t>Playing </a:t>
            </a:r>
          </a:p>
          <a:p>
            <a:pPr marL="1200150" lvl="1" indent="-457200" eaLnBrk="1" hangingPunct="1">
              <a:spcBef>
                <a:spcPts val="0"/>
              </a:spcBef>
              <a:buClr>
                <a:schemeClr val="accent2">
                  <a:lumMod val="75000"/>
                </a:schemeClr>
              </a:buClr>
              <a:buFont typeface="Arial" panose="020B0604020202020204" pitchFamily="34" charset="0"/>
              <a:buChar char="•"/>
            </a:pPr>
            <a:r>
              <a:rPr lang="en-GB" sz="2000" dirty="0">
                <a:latin typeface="SassoonCRInfant"/>
              </a:rPr>
              <a:t>Exploring</a:t>
            </a:r>
          </a:p>
          <a:p>
            <a:pPr marL="1200150" lvl="1" indent="-457200" eaLnBrk="1" hangingPunct="1">
              <a:spcBef>
                <a:spcPts val="0"/>
              </a:spcBef>
              <a:buClr>
                <a:schemeClr val="accent2">
                  <a:lumMod val="75000"/>
                </a:schemeClr>
              </a:buClr>
              <a:buFont typeface="Arial" panose="020B0604020202020204" pitchFamily="34" charset="0"/>
              <a:buChar char="•"/>
            </a:pPr>
            <a:r>
              <a:rPr lang="en-GB" sz="2000" dirty="0">
                <a:latin typeface="SassoonCRInfant"/>
              </a:rPr>
              <a:t>Being active</a:t>
            </a:r>
          </a:p>
          <a:p>
            <a:pPr marL="1200150" lvl="1" indent="-457200" eaLnBrk="1" hangingPunct="1">
              <a:spcBef>
                <a:spcPts val="0"/>
              </a:spcBef>
              <a:buClr>
                <a:schemeClr val="accent2">
                  <a:lumMod val="75000"/>
                </a:schemeClr>
              </a:buClr>
              <a:buFont typeface="Arial" panose="020B0604020202020204" pitchFamily="34" charset="0"/>
              <a:buChar char="•"/>
            </a:pPr>
            <a:r>
              <a:rPr lang="en-GB" sz="2000" dirty="0">
                <a:latin typeface="SassoonCRInfant"/>
              </a:rPr>
              <a:t>Creating </a:t>
            </a:r>
          </a:p>
          <a:p>
            <a:pPr marL="1200150" lvl="1" indent="-457200" eaLnBrk="1" hangingPunct="1">
              <a:spcBef>
                <a:spcPts val="0"/>
              </a:spcBef>
              <a:buClr>
                <a:schemeClr val="accent2">
                  <a:lumMod val="75000"/>
                </a:schemeClr>
              </a:buClr>
              <a:buFont typeface="Arial" panose="020B0604020202020204" pitchFamily="34" charset="0"/>
              <a:buChar char="•"/>
            </a:pPr>
            <a:r>
              <a:rPr lang="en-GB" sz="2000" dirty="0">
                <a:latin typeface="SassoonCRInfant"/>
              </a:rPr>
              <a:t>Asking questions</a:t>
            </a:r>
          </a:p>
          <a:p>
            <a:pPr lvl="1" indent="0" eaLnBrk="1" hangingPunct="1">
              <a:spcBef>
                <a:spcPts val="0"/>
              </a:spcBef>
              <a:buClr>
                <a:schemeClr val="accent2">
                  <a:lumMod val="75000"/>
                </a:schemeClr>
              </a:buClr>
              <a:buNone/>
            </a:pPr>
            <a:endParaRPr lang="en-GB" sz="2000" i="1" dirty="0">
              <a:latin typeface="Comic Sans MS" panose="030F0702030302020204" pitchFamily="66" charset="0"/>
            </a:endParaRP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55123" y="620688"/>
            <a:ext cx="903603" cy="776014"/>
          </a:xfrm>
          <a:prstGeom prst="rect">
            <a:avLst/>
          </a:prstGeom>
          <a:noFill/>
          <a:ln>
            <a:noFill/>
          </a:ln>
          <a:effectLst/>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r="22920" b="5687"/>
          <a:stretch/>
        </p:blipFill>
        <p:spPr>
          <a:xfrm rot="5400000">
            <a:off x="5474891" y="3534221"/>
            <a:ext cx="2279455" cy="2789093"/>
          </a:xfrm>
          <a:prstGeom prst="rect">
            <a:avLst/>
          </a:prstGeom>
          <a:ln w="76200">
            <a:solidFill>
              <a:schemeClr val="bg1"/>
            </a:solidFill>
          </a:ln>
        </p:spPr>
      </p:pic>
    </p:spTree>
    <p:extLst>
      <p:ext uri="{BB962C8B-B14F-4D97-AF65-F5344CB8AC3E}">
        <p14:creationId xmlns:p14="http://schemas.microsoft.com/office/powerpoint/2010/main" val="3454166605"/>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p:cTn id="7" dur="1000" fill="hold"/>
                                        <p:tgtEl>
                                          <p:spTgt spid="3379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379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3795">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3796"/>
                                        </p:tgtEl>
                                        <p:attrNameLst>
                                          <p:attrName>style.visibility</p:attrName>
                                        </p:attrNameLst>
                                      </p:cBhvr>
                                      <p:to>
                                        <p:strVal val="visible"/>
                                      </p:to>
                                    </p:set>
                                    <p:anim calcmode="lin" valueType="num">
                                      <p:cBhvr>
                                        <p:cTn id="14" dur="1000" fill="hold"/>
                                        <p:tgtEl>
                                          <p:spTgt spid="33796"/>
                                        </p:tgtEl>
                                        <p:attrNameLst>
                                          <p:attrName>ppt_w</p:attrName>
                                        </p:attrNameLst>
                                      </p:cBhvr>
                                      <p:tavLst>
                                        <p:tav tm="0">
                                          <p:val>
                                            <p:strVal val="#ppt_w*0.70"/>
                                          </p:val>
                                        </p:tav>
                                        <p:tav tm="100000">
                                          <p:val>
                                            <p:strVal val="#ppt_w"/>
                                          </p:val>
                                        </p:tav>
                                      </p:tavLst>
                                    </p:anim>
                                    <p:anim calcmode="lin" valueType="num">
                                      <p:cBhvr>
                                        <p:cTn id="15" dur="1000" fill="hold"/>
                                        <p:tgtEl>
                                          <p:spTgt spid="33796"/>
                                        </p:tgtEl>
                                        <p:attrNameLst>
                                          <p:attrName>ppt_h</p:attrName>
                                        </p:attrNameLst>
                                      </p:cBhvr>
                                      <p:tavLst>
                                        <p:tav tm="0">
                                          <p:val>
                                            <p:strVal val="#ppt_h"/>
                                          </p:val>
                                        </p:tav>
                                        <p:tav tm="100000">
                                          <p:val>
                                            <p:strVal val="#ppt_h"/>
                                          </p:val>
                                        </p:tav>
                                      </p:tavLst>
                                    </p:anim>
                                    <p:animEffect transition="in" filter="fade">
                                      <p:cBhvr>
                                        <p:cTn id="16" dur="1000"/>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P spid="3379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664" y="1124744"/>
            <a:ext cx="6696744" cy="3877985"/>
          </a:xfrm>
          <a:prstGeom prst="rect">
            <a:avLst/>
          </a:prstGeom>
          <a:noFill/>
        </p:spPr>
        <p:txBody>
          <a:bodyPr wrap="square" lIns="91440" tIns="45720" rIns="91440" bIns="45720" rtlCol="0" anchor="t">
            <a:spAutoFit/>
          </a:bodyPr>
          <a:lstStyle/>
          <a:p>
            <a:pPr algn="ctr">
              <a:buClr>
                <a:schemeClr val="accent2">
                  <a:lumMod val="75000"/>
                </a:schemeClr>
              </a:buClr>
            </a:pPr>
            <a:r>
              <a:rPr lang="en-GB" sz="2800" b="1" dirty="0">
                <a:latin typeface="SassoonCRInfant"/>
              </a:rPr>
              <a:t> What will the children be learning?</a:t>
            </a:r>
          </a:p>
          <a:p>
            <a:pPr algn="ctr">
              <a:buClr>
                <a:schemeClr val="accent2">
                  <a:lumMod val="75000"/>
                </a:schemeClr>
              </a:buClr>
            </a:pPr>
            <a:endParaRPr lang="en-GB" sz="3600" b="1" dirty="0">
              <a:latin typeface="SassoonCRInfant"/>
            </a:endParaRPr>
          </a:p>
          <a:p>
            <a:pPr>
              <a:buClr>
                <a:schemeClr val="accent2">
                  <a:lumMod val="75000"/>
                </a:schemeClr>
              </a:buClr>
            </a:pPr>
            <a:r>
              <a:rPr lang="en-GB" sz="2400" dirty="0">
                <a:latin typeface="SassoonCRInfant"/>
              </a:rPr>
              <a:t>In the first few weeks…</a:t>
            </a:r>
          </a:p>
          <a:p>
            <a:pPr>
              <a:buClr>
                <a:schemeClr val="accent2">
                  <a:lumMod val="75000"/>
                </a:schemeClr>
              </a:buClr>
            </a:pPr>
            <a:endParaRPr lang="en-GB" sz="2000" dirty="0">
              <a:latin typeface="SassoonCRInfant"/>
            </a:endParaRPr>
          </a:p>
          <a:p>
            <a:pPr marL="342900" indent="-342900">
              <a:buClr>
                <a:schemeClr val="accent2">
                  <a:lumMod val="75000"/>
                </a:schemeClr>
              </a:buClr>
              <a:buFont typeface="Arial" panose="020B0604020202020204" pitchFamily="34" charset="0"/>
              <a:buChar char="•"/>
            </a:pPr>
            <a:r>
              <a:rPr lang="en-GB" sz="2000" dirty="0">
                <a:latin typeface="SassoonCRInfant"/>
              </a:rPr>
              <a:t>getting to know the environment, the adults in their class and each other as well as rules and routines</a:t>
            </a:r>
          </a:p>
          <a:p>
            <a:pPr marL="342900" indent="-342900">
              <a:buClr>
                <a:schemeClr val="accent2">
                  <a:lumMod val="75000"/>
                </a:schemeClr>
              </a:buClr>
              <a:buFont typeface="Arial" panose="020B0604020202020204" pitchFamily="34" charset="0"/>
              <a:buChar char="•"/>
            </a:pPr>
            <a:r>
              <a:rPr lang="en-GB" sz="2000" dirty="0">
                <a:latin typeface="SassoonCRInfant"/>
              </a:rPr>
              <a:t>we will be finding out what the children already know and can do and what they need support with</a:t>
            </a:r>
          </a:p>
          <a:p>
            <a:pPr marL="342900" indent="-342900">
              <a:buClr>
                <a:schemeClr val="accent2">
                  <a:lumMod val="75000"/>
                </a:schemeClr>
              </a:buClr>
              <a:buFont typeface="Arial" panose="020B0604020202020204" pitchFamily="34" charset="0"/>
              <a:buChar char="•"/>
            </a:pPr>
            <a:r>
              <a:rPr lang="en-GB" sz="2000" dirty="0">
                <a:latin typeface="SassoonCRInfant"/>
              </a:rPr>
              <a:t>we will be planning next steps for the class as a whole, groups and individuals</a:t>
            </a:r>
          </a:p>
          <a:p>
            <a:pPr marL="342900" indent="-342900">
              <a:buClr>
                <a:schemeClr val="accent2">
                  <a:lumMod val="75000"/>
                </a:schemeClr>
              </a:buClr>
              <a:buFont typeface="Arial" panose="020B0604020202020204" pitchFamily="34" charset="0"/>
              <a:buChar char="•"/>
            </a:pPr>
            <a:r>
              <a:rPr lang="en-GB" sz="2000" dirty="0">
                <a:latin typeface="SassoonCRInfant"/>
              </a:rPr>
              <a:t>Statutory baseline assessment</a:t>
            </a:r>
          </a:p>
        </p:txBody>
      </p:sp>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908720"/>
            <a:ext cx="903603" cy="776014"/>
          </a:xfrm>
          <a:prstGeom prst="rect">
            <a:avLst/>
          </a:prstGeom>
          <a:noFill/>
          <a:ln>
            <a:noFill/>
          </a:ln>
          <a:effectLst/>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l="8237" t="5636" r="9165" b="19354"/>
          <a:stretch/>
        </p:blipFill>
        <p:spPr>
          <a:xfrm>
            <a:off x="5717099" y="4457859"/>
            <a:ext cx="2527309" cy="1721356"/>
          </a:xfrm>
          <a:prstGeom prst="rect">
            <a:avLst/>
          </a:prstGeom>
          <a:ln w="76200">
            <a:solidFill>
              <a:schemeClr val="bg1"/>
            </a:solidFill>
          </a:ln>
        </p:spPr>
      </p:pic>
    </p:spTree>
    <p:extLst>
      <p:ext uri="{BB962C8B-B14F-4D97-AF65-F5344CB8AC3E}">
        <p14:creationId xmlns:p14="http://schemas.microsoft.com/office/powerpoint/2010/main" val="1409332931"/>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620688"/>
            <a:ext cx="6336704" cy="5139869"/>
          </a:xfrm>
          <a:prstGeom prst="rect">
            <a:avLst/>
          </a:prstGeom>
          <a:noFill/>
        </p:spPr>
        <p:txBody>
          <a:bodyPr wrap="square" lIns="91440" tIns="45720" rIns="91440" bIns="45720" rtlCol="0" anchor="t">
            <a:spAutoFit/>
          </a:bodyPr>
          <a:lstStyle/>
          <a:p>
            <a:pPr algn="ctr"/>
            <a:r>
              <a:rPr lang="en-GB" sz="4000" b="1" dirty="0">
                <a:latin typeface="SassoonCRInfant"/>
              </a:rPr>
              <a:t>Reading at School </a:t>
            </a:r>
          </a:p>
          <a:p>
            <a:pPr algn="ctr"/>
            <a:r>
              <a:rPr lang="en-GB" sz="1600" i="1" dirty="0">
                <a:latin typeface="SassoonCRInfant"/>
              </a:rPr>
              <a:t>How will my child learn to read at school?</a:t>
            </a:r>
          </a:p>
          <a:p>
            <a:pPr marL="285750" indent="-285750">
              <a:buFont typeface="Arial" panose="020B0604020202020204" pitchFamily="34" charset="0"/>
              <a:buChar char="•"/>
            </a:pPr>
            <a:endParaRPr lang="en-GB" dirty="0">
              <a:latin typeface="SassoonCRInfant"/>
            </a:endParaRPr>
          </a:p>
          <a:p>
            <a:pPr marL="285750" indent="-285750">
              <a:buFont typeface="Arial" panose="020B0604020202020204" pitchFamily="34" charset="0"/>
              <a:buChar char="•"/>
            </a:pPr>
            <a:r>
              <a:rPr lang="en-GB" sz="2000" dirty="0">
                <a:latin typeface="SassoonCRInfant"/>
              </a:rPr>
              <a:t>Learning to read can essentially be broken down into two parts: </a:t>
            </a:r>
            <a:r>
              <a:rPr lang="en-GB" sz="2000" dirty="0">
                <a:solidFill>
                  <a:srgbClr val="FF0000"/>
                </a:solidFill>
                <a:latin typeface="SassoonCRInfant"/>
              </a:rPr>
              <a:t>word reading</a:t>
            </a:r>
            <a:r>
              <a:rPr lang="en-GB" sz="2000" dirty="0">
                <a:latin typeface="SassoonCRInfant"/>
              </a:rPr>
              <a:t> + </a:t>
            </a:r>
            <a:r>
              <a:rPr lang="en-GB" sz="2000" dirty="0">
                <a:solidFill>
                  <a:srgbClr val="7030A0"/>
                </a:solidFill>
                <a:latin typeface="SassoonCRInfant"/>
              </a:rPr>
              <a:t>comprehension</a:t>
            </a:r>
          </a:p>
          <a:p>
            <a:pPr marL="285750" indent="-285750">
              <a:buFont typeface="Arial" panose="020B0604020202020204" pitchFamily="34" charset="0"/>
              <a:buChar char="•"/>
            </a:pPr>
            <a:endParaRPr lang="en-GB" sz="2000" dirty="0">
              <a:solidFill>
                <a:srgbClr val="7030A0"/>
              </a:solidFill>
              <a:latin typeface="SassoonCRInfant"/>
            </a:endParaRPr>
          </a:p>
          <a:p>
            <a:pPr marL="285750" indent="-285750">
              <a:buFont typeface="Arial" panose="020B0604020202020204" pitchFamily="34" charset="0"/>
              <a:buChar char="•"/>
            </a:pPr>
            <a:r>
              <a:rPr lang="en-GB" sz="2000" dirty="0">
                <a:latin typeface="SassoonCRInfant"/>
              </a:rPr>
              <a:t>We will work on </a:t>
            </a:r>
            <a:r>
              <a:rPr lang="en-GB" sz="2000" b="1" dirty="0">
                <a:latin typeface="SassoonCRInfant"/>
              </a:rPr>
              <a:t>both</a:t>
            </a:r>
            <a:r>
              <a:rPr lang="en-GB" sz="2000" dirty="0">
                <a:latin typeface="SassoonCRInfant"/>
              </a:rPr>
              <a:t> through many methods including; daily phonics lessons and activities (learning letters and the sounds they make), daily group and class story times, class comprehension sessions and individual reading</a:t>
            </a:r>
          </a:p>
          <a:p>
            <a:pPr marL="285750" indent="-285750">
              <a:buFont typeface="Arial" panose="020B0604020202020204" pitchFamily="34" charset="0"/>
              <a:buChar char="•"/>
            </a:pPr>
            <a:endParaRPr lang="en-GB" sz="2000" dirty="0">
              <a:latin typeface="SassoonCRInfant"/>
            </a:endParaRPr>
          </a:p>
          <a:p>
            <a:pPr marL="285750" indent="-285750">
              <a:buFont typeface="Arial" panose="020B0604020202020204" pitchFamily="34" charset="0"/>
              <a:buChar char="•"/>
            </a:pPr>
            <a:r>
              <a:rPr lang="en-GB" sz="2000" dirty="0">
                <a:latin typeface="SassoonCRInfant"/>
              </a:rPr>
              <a:t>Every child will read individually with an adult in school at least once per week and their progress will be recorded in their reading record </a:t>
            </a:r>
          </a:p>
          <a:p>
            <a:endParaRPr lang="en-GB" sz="1400" dirty="0">
              <a:latin typeface="Comic Sans MS" panose="030F0702030302020204" pitchFamily="66" charset="0"/>
            </a:endParaRPr>
          </a:p>
        </p:txBody>
      </p:sp>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2125" y="732717"/>
            <a:ext cx="523810" cy="496019"/>
          </a:xfrm>
          <a:prstGeom prst="rect">
            <a:avLst/>
          </a:prstGeom>
          <a:noFill/>
          <a:ln>
            <a:noFill/>
          </a:ln>
          <a:effectLst/>
        </p:spPr>
      </p:pic>
      <p:pic>
        <p:nvPicPr>
          <p:cNvPr id="2050" name="Picture 2" descr="C:\Users\m.laurence\AppData\Local\Microsoft\Windows\INetCache\IE\5WGNKEQ6\bee2[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94877" y="4963393"/>
            <a:ext cx="1267014" cy="1594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15832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908719"/>
            <a:ext cx="7488832" cy="1292662"/>
          </a:xfrm>
          <a:prstGeom prst="rect">
            <a:avLst/>
          </a:prstGeom>
          <a:noFill/>
        </p:spPr>
        <p:txBody>
          <a:bodyPr wrap="square" rtlCol="0">
            <a:spAutoFit/>
          </a:bodyPr>
          <a:lstStyle/>
          <a:p>
            <a:pPr algn="ctr"/>
            <a:r>
              <a:rPr lang="en-GB" sz="3600" b="1" dirty="0">
                <a:latin typeface="SassoonPrimaryInfant" pitchFamily="2" charset="0"/>
              </a:rPr>
              <a:t>Reading at Home</a:t>
            </a:r>
          </a:p>
          <a:p>
            <a:pPr algn="ctr"/>
            <a:r>
              <a:rPr lang="en-GB" sz="1400" i="1" dirty="0">
                <a:latin typeface="SassoonPrimaryInfant" pitchFamily="2" charset="0"/>
              </a:rPr>
              <a:t>How can I support my child with reading at home?</a:t>
            </a:r>
          </a:p>
          <a:p>
            <a:pPr algn="ctr"/>
            <a:endParaRPr lang="en-GB" sz="2800" b="1" dirty="0">
              <a:latin typeface="SassoonPrimaryInfant" pitchFamily="2" charset="0"/>
            </a:endParaRPr>
          </a:p>
        </p:txBody>
      </p:sp>
      <p:sp>
        <p:nvSpPr>
          <p:cNvPr id="4" name="Rectangle 3"/>
          <p:cNvSpPr/>
          <p:nvPr/>
        </p:nvSpPr>
        <p:spPr>
          <a:xfrm>
            <a:off x="1259632" y="1997839"/>
            <a:ext cx="6840760" cy="4247317"/>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GB" dirty="0">
                <a:latin typeface="SassoonCRInfant"/>
              </a:rPr>
              <a:t>Children will bring their new books home on a Friday so they can share it with an adult over the weekend and during the following week. Books will be collected in on a Thursday – they won’t come home that day</a:t>
            </a:r>
          </a:p>
          <a:p>
            <a:pPr marL="285750" indent="-285750">
              <a:buFont typeface="Arial" panose="020B0604020202020204" pitchFamily="34" charset="0"/>
              <a:buChar char="•"/>
            </a:pPr>
            <a:r>
              <a:rPr lang="en-GB" dirty="0">
                <a:latin typeface="SassoonCRInfant"/>
              </a:rPr>
              <a:t>New books will contain the new sounds we have been learning that week</a:t>
            </a:r>
          </a:p>
          <a:p>
            <a:pPr marL="285750" indent="-285750">
              <a:buFont typeface="Arial" panose="020B0604020202020204" pitchFamily="34" charset="0"/>
              <a:buChar char="•"/>
            </a:pPr>
            <a:r>
              <a:rPr lang="en-GB" dirty="0">
                <a:latin typeface="SassoonCRInfant"/>
              </a:rPr>
              <a:t>Please write any comments you may have about your child’s reading in their reading record. We will check these weekly</a:t>
            </a:r>
          </a:p>
          <a:p>
            <a:pPr marL="285750" indent="-285750">
              <a:buFont typeface="Arial" panose="020B0604020202020204" pitchFamily="34" charset="0"/>
              <a:buChar char="•"/>
            </a:pPr>
            <a:r>
              <a:rPr lang="en-GB" dirty="0">
                <a:latin typeface="SassoonCRInfant"/>
              </a:rPr>
              <a:t>All children will start on a </a:t>
            </a:r>
            <a:r>
              <a:rPr lang="en-GB" dirty="0">
                <a:solidFill>
                  <a:srgbClr val="CC00FF"/>
                </a:solidFill>
                <a:latin typeface="SassoonCRInfant"/>
              </a:rPr>
              <a:t>lilac</a:t>
            </a:r>
            <a:r>
              <a:rPr lang="en-GB" dirty="0">
                <a:latin typeface="SassoonCRInfant"/>
              </a:rPr>
              <a:t> level book; no words. We will then progress to </a:t>
            </a:r>
            <a:r>
              <a:rPr lang="en-GB" dirty="0">
                <a:solidFill>
                  <a:srgbClr val="FF0066"/>
                </a:solidFill>
                <a:latin typeface="SassoonCRInfant"/>
              </a:rPr>
              <a:t>pink </a:t>
            </a:r>
            <a:r>
              <a:rPr lang="en-GB" dirty="0">
                <a:latin typeface="SassoonCRInfant"/>
              </a:rPr>
              <a:t>books which will include letter sounds</a:t>
            </a:r>
          </a:p>
          <a:p>
            <a:pPr marL="285750" indent="-285750">
              <a:buFont typeface="Arial" panose="020B0604020202020204" pitchFamily="34" charset="0"/>
              <a:buChar char="•"/>
            </a:pPr>
            <a:r>
              <a:rPr lang="en-GB" b="1" dirty="0">
                <a:latin typeface="SassoonCRInfant"/>
              </a:rPr>
              <a:t>Top tip for </a:t>
            </a:r>
            <a:r>
              <a:rPr lang="en-GB" b="1" dirty="0">
                <a:solidFill>
                  <a:srgbClr val="CC00FF"/>
                </a:solidFill>
                <a:latin typeface="SassoonCRInfant"/>
              </a:rPr>
              <a:t>lilac</a:t>
            </a:r>
            <a:r>
              <a:rPr lang="en-GB" b="1" dirty="0">
                <a:latin typeface="SassoonCRInfant"/>
              </a:rPr>
              <a:t> level: </a:t>
            </a:r>
            <a:r>
              <a:rPr lang="en-GB" i="1" dirty="0">
                <a:latin typeface="SassoonCRInfant"/>
              </a:rPr>
              <a:t>talk to your child about the pictures. Do they understand what is happening in the story? Can they predict what will happen next? How do they think the characters are feeling?</a:t>
            </a:r>
            <a:endParaRPr lang="en-GB" b="1" i="1">
              <a:latin typeface="SassoonCRInfant"/>
            </a:endParaRPr>
          </a:p>
          <a:p>
            <a:endParaRPr lang="en-GB" dirty="0">
              <a:latin typeface="SassoonCRInfant"/>
            </a:endParaRPr>
          </a:p>
          <a:p>
            <a:pPr marL="285750" indent="-285750">
              <a:buFont typeface="Arial" panose="020B0604020202020204" pitchFamily="34" charset="0"/>
              <a:buChar char="•"/>
            </a:pPr>
            <a:r>
              <a:rPr lang="en-US" dirty="0">
                <a:latin typeface="SassoonCRInfant"/>
              </a:rPr>
              <a:t>Little and often is best </a:t>
            </a:r>
            <a:r>
              <a:rPr lang="en-US" dirty="0">
                <a:latin typeface="SassoonCRInfant"/>
                <a:sym typeface="Wingdings" panose="05000000000000000000" pitchFamily="2" charset="2"/>
              </a:rPr>
              <a:t> </a:t>
            </a:r>
            <a:endParaRPr lang="en-US" dirty="0">
              <a:latin typeface="SassoonCRInfant"/>
            </a:endParaRPr>
          </a:p>
        </p:txBody>
      </p:sp>
      <p:pic>
        <p:nvPicPr>
          <p:cNvPr id="10" name="Picture 9"/>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7667" y="965602"/>
            <a:ext cx="523810" cy="496019"/>
          </a:xfrm>
          <a:prstGeom prst="rect">
            <a:avLst/>
          </a:prstGeom>
          <a:noFill/>
          <a:ln>
            <a:noFill/>
          </a:ln>
          <a:effectLst/>
        </p:spPr>
      </p:pic>
      <p:pic>
        <p:nvPicPr>
          <p:cNvPr id="11" name="Picture 2" descr="C:\Users\m.laurence\AppData\Local\Microsoft\Windows\INetCache\IE\5WGNKEQ6\bee2[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04652" y="5659256"/>
            <a:ext cx="923665" cy="1162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120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0306" y="891544"/>
            <a:ext cx="523810" cy="496019"/>
          </a:xfrm>
          <a:prstGeom prst="rect">
            <a:avLst/>
          </a:prstGeom>
          <a:noFill/>
          <a:ln>
            <a:noFill/>
          </a:ln>
          <a:effectLst/>
        </p:spPr>
      </p:pic>
      <p:sp>
        <p:nvSpPr>
          <p:cNvPr id="3" name="TextBox 2"/>
          <p:cNvSpPr txBox="1"/>
          <p:nvPr/>
        </p:nvSpPr>
        <p:spPr>
          <a:xfrm>
            <a:off x="727776" y="741232"/>
            <a:ext cx="7488832" cy="1292662"/>
          </a:xfrm>
          <a:prstGeom prst="rect">
            <a:avLst/>
          </a:prstGeom>
          <a:noFill/>
        </p:spPr>
        <p:txBody>
          <a:bodyPr wrap="square" rtlCol="0">
            <a:spAutoFit/>
          </a:bodyPr>
          <a:lstStyle/>
          <a:p>
            <a:pPr algn="ctr"/>
            <a:r>
              <a:rPr lang="en-GB" sz="3600" b="1" dirty="0">
                <a:latin typeface="SassoonCRInfant" panose="02010503020300020003" pitchFamily="2" charset="0"/>
              </a:rPr>
              <a:t>Top Tips for the Summer</a:t>
            </a:r>
          </a:p>
          <a:p>
            <a:pPr algn="ctr"/>
            <a:r>
              <a:rPr lang="en-GB" sz="1400" i="1" dirty="0">
                <a:latin typeface="SassoonCRInfant" panose="02010503020300020003" pitchFamily="2" charset="0"/>
              </a:rPr>
              <a:t>How can I get my child “school ready”?</a:t>
            </a:r>
          </a:p>
          <a:p>
            <a:pPr algn="ctr"/>
            <a:endParaRPr lang="en-GB" sz="2800" b="1" dirty="0">
              <a:latin typeface="SassoonCRInfant" panose="02010503020300020003" pitchFamily="2" charset="0"/>
            </a:endParaRPr>
          </a:p>
        </p:txBody>
      </p:sp>
      <p:sp>
        <p:nvSpPr>
          <p:cNvPr id="4" name="Content Placeholder 2"/>
          <p:cNvSpPr txBox="1">
            <a:spLocks/>
          </p:cNvSpPr>
          <p:nvPr/>
        </p:nvSpPr>
        <p:spPr>
          <a:xfrm>
            <a:off x="1187624" y="1844824"/>
            <a:ext cx="6696744" cy="4104456"/>
          </a:xfrm>
          <a:prstGeom prst="rect">
            <a:avLst/>
          </a:prstGeom>
        </p:spPr>
        <p:txBody>
          <a:bodyPr lIns="91440" tIns="45720" rIns="91440" bIns="45720" anchor="t">
            <a:normAutofit/>
          </a:bodyPr>
          <a:lst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0" indent="0">
              <a:buFont typeface="Brush Script MT" pitchFamily="66" charset="0"/>
              <a:buNone/>
            </a:pPr>
            <a:endParaRPr lang="en-GB" b="1" dirty="0">
              <a:latin typeface="Comic Sans MS" panose="030F0702030302020204" pitchFamily="66" charset="0"/>
            </a:endParaRPr>
          </a:p>
          <a:p>
            <a:pPr>
              <a:buFont typeface="Arial" panose="020B0604020202020204" pitchFamily="34" charset="0"/>
              <a:buChar char="•"/>
            </a:pPr>
            <a:r>
              <a:rPr lang="en-GB" sz="2200" b="1" dirty="0">
                <a:latin typeface="SassoonPrimaryInfant"/>
              </a:rPr>
              <a:t>Ta</a:t>
            </a:r>
            <a:r>
              <a:rPr lang="en-GB" sz="2200" b="1" dirty="0">
                <a:latin typeface="SassoonCRInfant"/>
              </a:rPr>
              <a:t>lk</a:t>
            </a:r>
            <a:r>
              <a:rPr lang="en-GB" sz="2200" dirty="0">
                <a:latin typeface="SassoonCRInfant"/>
              </a:rPr>
              <a:t> about school and prepare for this change together</a:t>
            </a:r>
          </a:p>
          <a:p>
            <a:pPr>
              <a:buFont typeface="Arial" panose="020B0604020202020204" pitchFamily="34" charset="0"/>
              <a:buChar char="•"/>
            </a:pPr>
            <a:r>
              <a:rPr lang="en-GB" sz="2200" dirty="0">
                <a:latin typeface="SassoonCRInfant"/>
              </a:rPr>
              <a:t>Encourage them to </a:t>
            </a:r>
            <a:r>
              <a:rPr lang="en-GB" sz="2200" b="1" dirty="0">
                <a:latin typeface="SassoonCRInfant"/>
              </a:rPr>
              <a:t>ask</a:t>
            </a:r>
            <a:r>
              <a:rPr lang="en-GB" sz="2200" dirty="0">
                <a:latin typeface="SassoonCRInfant"/>
              </a:rPr>
              <a:t> for what they need</a:t>
            </a:r>
          </a:p>
          <a:p>
            <a:pPr>
              <a:buFont typeface="Arial" panose="020B0604020202020204" pitchFamily="34" charset="0"/>
              <a:buChar char="•"/>
            </a:pPr>
            <a:r>
              <a:rPr lang="en-GB" sz="2200" dirty="0">
                <a:latin typeface="SassoonCRInfant"/>
              </a:rPr>
              <a:t>Practise using the </a:t>
            </a:r>
            <a:r>
              <a:rPr lang="en-GB" sz="2200" b="1" dirty="0">
                <a:latin typeface="SassoonCRInfant"/>
              </a:rPr>
              <a:t>toilet</a:t>
            </a:r>
            <a:r>
              <a:rPr lang="en-GB" sz="2200" dirty="0">
                <a:latin typeface="SassoonCRInfant"/>
              </a:rPr>
              <a:t> and washing hands</a:t>
            </a:r>
          </a:p>
          <a:p>
            <a:pPr>
              <a:buFont typeface="Arial" panose="020B0604020202020204" pitchFamily="34" charset="0"/>
              <a:buChar char="•"/>
            </a:pPr>
            <a:r>
              <a:rPr lang="en-GB" sz="2200" dirty="0">
                <a:latin typeface="SassoonCRInfant"/>
              </a:rPr>
              <a:t>Practise </a:t>
            </a:r>
            <a:r>
              <a:rPr lang="en-GB" sz="2200" b="1" dirty="0">
                <a:latin typeface="SassoonCRInfant"/>
              </a:rPr>
              <a:t>getting dressed </a:t>
            </a:r>
            <a:r>
              <a:rPr lang="en-GB" sz="2200" dirty="0">
                <a:latin typeface="SassoonCRInfant"/>
              </a:rPr>
              <a:t>and undressed</a:t>
            </a:r>
          </a:p>
          <a:p>
            <a:pPr>
              <a:buFont typeface="Arial" panose="020B0604020202020204" pitchFamily="34" charset="0"/>
              <a:buChar char="•"/>
            </a:pPr>
            <a:r>
              <a:rPr lang="en-GB" sz="2200" b="1" dirty="0">
                <a:latin typeface="SassoonCRInfant"/>
              </a:rPr>
              <a:t>Share books </a:t>
            </a:r>
            <a:r>
              <a:rPr lang="en-GB" sz="2200" dirty="0">
                <a:latin typeface="SassoonCRInfant"/>
              </a:rPr>
              <a:t>together and talk about your favourite pages</a:t>
            </a:r>
          </a:p>
          <a:p>
            <a:pPr>
              <a:buFont typeface="Arial" panose="020B0604020202020204" pitchFamily="34" charset="0"/>
              <a:buChar char="•"/>
            </a:pPr>
            <a:r>
              <a:rPr lang="en-GB" sz="2200" dirty="0">
                <a:latin typeface="SassoonCRInfant"/>
              </a:rPr>
              <a:t>Practise </a:t>
            </a:r>
            <a:r>
              <a:rPr lang="en-GB" sz="2200" b="1" dirty="0">
                <a:latin typeface="SassoonCRInfant"/>
              </a:rPr>
              <a:t>recognising their own name </a:t>
            </a:r>
            <a:r>
              <a:rPr lang="en-GB" sz="2200" dirty="0">
                <a:latin typeface="SassoonCRInfant"/>
              </a:rPr>
              <a:t>and where to find their name label on their belongings</a:t>
            </a:r>
          </a:p>
          <a:p>
            <a:endParaRPr lang="en-GB" sz="2200" dirty="0">
              <a:latin typeface="SassoonPrimaryInfant" pitchFamily="2" charset="0"/>
            </a:endParaRPr>
          </a:p>
        </p:txBody>
      </p:sp>
      <p:pic>
        <p:nvPicPr>
          <p:cNvPr id="1027"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520" t="8375" r="18972" b="22004"/>
          <a:stretch/>
        </p:blipFill>
        <p:spPr bwMode="auto">
          <a:xfrm>
            <a:off x="7377714" y="5229200"/>
            <a:ext cx="1013308" cy="986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89263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39552" y="548680"/>
            <a:ext cx="8243888" cy="131445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3200" b="1" dirty="0">
                <a:latin typeface="SassoonPrimaryInfant" pitchFamily="2" charset="0"/>
              </a:rPr>
              <a:t>Key People</a:t>
            </a:r>
          </a:p>
        </p:txBody>
      </p:sp>
      <p:sp>
        <p:nvSpPr>
          <p:cNvPr id="3" name="Content Placeholder 2"/>
          <p:cNvSpPr txBox="1">
            <a:spLocks/>
          </p:cNvSpPr>
          <p:nvPr/>
        </p:nvSpPr>
        <p:spPr>
          <a:xfrm>
            <a:off x="899592" y="1628800"/>
            <a:ext cx="7329488" cy="4456113"/>
          </a:xfrm>
          <a:prstGeom prst="rect">
            <a:avLst/>
          </a:prstGeom>
        </p:spPr>
        <p:txBody>
          <a:bodyPr vert="horz" lIns="91440" tIns="45720" rIns="91440" bIns="45720" rtlCol="0" anchor="t">
            <a:normAutofit/>
          </a:bodyPr>
          <a:lst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lnSpc>
                <a:spcPct val="150000"/>
              </a:lnSpc>
              <a:buFont typeface="Arial" panose="020B0604020202020204" pitchFamily="34" charset="0"/>
              <a:buChar char="•"/>
            </a:pPr>
            <a:r>
              <a:rPr lang="en-GB" sz="1900" dirty="0">
                <a:latin typeface="SassoonCRInfant"/>
              </a:rPr>
              <a:t>Mr Figg (Head Teacher and Deputy CEO of the Trust)</a:t>
            </a:r>
          </a:p>
          <a:p>
            <a:pPr>
              <a:lnSpc>
                <a:spcPct val="150000"/>
              </a:lnSpc>
              <a:buFont typeface="Arial" panose="020B0604020202020204" pitchFamily="34" charset="0"/>
              <a:buChar char="•"/>
            </a:pPr>
            <a:r>
              <a:rPr lang="en-GB" sz="1900" dirty="0">
                <a:latin typeface="SassoonCRInfant"/>
              </a:rPr>
              <a:t>Ms Meager (Head of School)</a:t>
            </a:r>
          </a:p>
          <a:p>
            <a:pPr>
              <a:lnSpc>
                <a:spcPct val="150000"/>
              </a:lnSpc>
              <a:buFont typeface="Arial" panose="020B0604020202020204" pitchFamily="34" charset="0"/>
              <a:buChar char="•"/>
            </a:pPr>
            <a:r>
              <a:rPr lang="en-GB" sz="1900" dirty="0">
                <a:latin typeface="SassoonCRInfant"/>
              </a:rPr>
              <a:t>Mrs North (Reception Class Teacher, Mon-Wed)</a:t>
            </a:r>
          </a:p>
          <a:p>
            <a:pPr>
              <a:lnSpc>
                <a:spcPct val="150000"/>
              </a:lnSpc>
              <a:buFont typeface="Arial" panose="020B0604020202020204" pitchFamily="34" charset="0"/>
              <a:buChar char="•"/>
            </a:pPr>
            <a:r>
              <a:rPr lang="en-GB" sz="1900" dirty="0">
                <a:latin typeface="SassoonCRInfant"/>
              </a:rPr>
              <a:t>Mrs Morton (Reception Class Teacher, Thurs -Fri)</a:t>
            </a:r>
          </a:p>
          <a:p>
            <a:pPr>
              <a:lnSpc>
                <a:spcPct val="150000"/>
              </a:lnSpc>
              <a:buFont typeface="Arial" panose="020B0604020202020204" pitchFamily="34" charset="0"/>
              <a:buChar char="•"/>
            </a:pPr>
            <a:r>
              <a:rPr lang="en-GB" sz="1900" dirty="0">
                <a:latin typeface="SassoonCRInfant"/>
              </a:rPr>
              <a:t>Mrs </a:t>
            </a:r>
            <a:r>
              <a:rPr lang="en-GB" sz="1900" dirty="0" err="1">
                <a:latin typeface="SassoonCRInfant"/>
              </a:rPr>
              <a:t>Tinham</a:t>
            </a:r>
            <a:r>
              <a:rPr lang="en-GB" sz="1900" dirty="0">
                <a:latin typeface="SassoonCRInfant"/>
              </a:rPr>
              <a:t> (Learning Support Assistant &amp; Midday Assistant)</a:t>
            </a:r>
          </a:p>
          <a:p>
            <a:pPr>
              <a:lnSpc>
                <a:spcPct val="150000"/>
              </a:lnSpc>
              <a:buFont typeface="Arial" panose="020B0604020202020204" pitchFamily="34" charset="0"/>
              <a:buChar char="•"/>
            </a:pPr>
            <a:r>
              <a:rPr lang="en-GB" sz="1900" dirty="0">
                <a:latin typeface="SassoonCRInfant"/>
              </a:rPr>
              <a:t>Miss Bury (Office Manager)</a:t>
            </a:r>
          </a:p>
          <a:p>
            <a:pPr>
              <a:lnSpc>
                <a:spcPct val="150000"/>
              </a:lnSpc>
              <a:buFont typeface="Arial" panose="020B0604020202020204" pitchFamily="34" charset="0"/>
              <a:buChar char="•"/>
            </a:pPr>
            <a:r>
              <a:rPr lang="en-GB" sz="1900" dirty="0">
                <a:latin typeface="SassoonCRInfant"/>
              </a:rPr>
              <a:t>Miss Scully (Admin Assistant) </a:t>
            </a:r>
          </a:p>
          <a:p>
            <a:pPr>
              <a:lnSpc>
                <a:spcPct val="150000"/>
              </a:lnSpc>
              <a:buFont typeface="Arial" panose="020B0604020202020204" pitchFamily="34" charset="0"/>
              <a:buChar char="•"/>
            </a:pPr>
            <a:r>
              <a:rPr lang="en-GB" sz="1900" dirty="0">
                <a:latin typeface="SassoonCRInfant"/>
              </a:rPr>
              <a:t>Mrs Ing (SENCO)</a:t>
            </a:r>
          </a:p>
          <a:p>
            <a:pPr>
              <a:lnSpc>
                <a:spcPct val="150000"/>
              </a:lnSpc>
              <a:buFont typeface="Arial" panose="020B0604020202020204" pitchFamily="34" charset="0"/>
              <a:buChar char="•"/>
            </a:pPr>
            <a:endParaRPr lang="en-GB" sz="1900" dirty="0">
              <a:latin typeface="Comic Sans MS" panose="030F0702030302020204" pitchFamily="66" charset="0"/>
            </a:endParaRPr>
          </a:p>
        </p:txBody>
      </p:sp>
      <p:pic>
        <p:nvPicPr>
          <p:cNvPr id="4" name="Picture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6296" y="692696"/>
            <a:ext cx="903603" cy="776014"/>
          </a:xfrm>
          <a:prstGeom prst="rect">
            <a:avLst/>
          </a:prstGeom>
          <a:noFill/>
          <a:ln>
            <a:noFill/>
          </a:ln>
          <a:effectLst/>
        </p:spPr>
      </p:pic>
    </p:spTree>
    <p:extLst>
      <p:ext uri="{BB962C8B-B14F-4D97-AF65-F5344CB8AC3E}">
        <p14:creationId xmlns:p14="http://schemas.microsoft.com/office/powerpoint/2010/main" val="1464517766"/>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Content Placeholder 2"/>
          <p:cNvSpPr>
            <a:spLocks noGrp="1"/>
          </p:cNvSpPr>
          <p:nvPr>
            <p:ph idx="1"/>
          </p:nvPr>
        </p:nvSpPr>
        <p:spPr>
          <a:xfrm>
            <a:off x="1475656" y="1556792"/>
            <a:ext cx="6196405" cy="3603812"/>
          </a:xfrm>
        </p:spPr>
        <p:txBody>
          <a:bodyPr>
            <a:normAutofit/>
          </a:bodyPr>
          <a:lstStyle/>
          <a:p>
            <a:pPr marL="0" indent="0" algn="ctr">
              <a:buNone/>
            </a:pPr>
            <a:r>
              <a:rPr lang="en-GB" altLang="en-US" dirty="0">
                <a:latin typeface="SassoonCRInfant"/>
              </a:rPr>
              <a:t>If you ever have any questions, please don’t hesitate to ask us in person, by email or over the phone…</a:t>
            </a:r>
          </a:p>
          <a:p>
            <a:pPr>
              <a:buFont typeface="Arial" panose="020B0604020202020204" pitchFamily="34" charset="0"/>
              <a:buChar char="•"/>
            </a:pPr>
            <a:endParaRPr lang="en-GB" altLang="en-US" dirty="0">
              <a:latin typeface="Comic Sans MS" panose="030F0702030302020204" pitchFamily="66" charset="0"/>
            </a:endParaRPr>
          </a:p>
          <a:p>
            <a:pPr>
              <a:buFont typeface="Arial" panose="020B0604020202020204" pitchFamily="34" charset="0"/>
              <a:buChar char="•"/>
            </a:pPr>
            <a:endParaRPr lang="en-GB" altLang="en-US" sz="1400" dirty="0">
              <a:latin typeface="Comic Sans MS" panose="030F0702030302020204" pitchFamily="66" charset="0"/>
            </a:endParaRPr>
          </a:p>
          <a:p>
            <a:pPr marL="0" indent="0" algn="ctr">
              <a:buNone/>
            </a:pPr>
            <a:r>
              <a:rPr lang="en-GB" altLang="en-US" sz="8000" dirty="0">
                <a:latin typeface="Comic Sans MS" panose="030F0702030302020204" pitchFamily="66" charset="0"/>
                <a:sym typeface="Wingdings" panose="05000000000000000000" pitchFamily="2" charset="2"/>
              </a:rPr>
              <a:t></a:t>
            </a:r>
            <a:endParaRPr lang="en-GB" altLang="en-US" dirty="0">
              <a:latin typeface="Comic Sans MS" panose="030F0702030302020204" pitchFamily="66" charset="0"/>
            </a:endParaRPr>
          </a:p>
        </p:txBody>
      </p:sp>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23978" y="5252170"/>
            <a:ext cx="903603" cy="776014"/>
          </a:xfrm>
          <a:prstGeom prst="rect">
            <a:avLst/>
          </a:prstGeom>
          <a:noFill/>
          <a:ln>
            <a:noFill/>
          </a:ln>
          <a:effectLst/>
        </p:spPr>
      </p:pic>
    </p:spTree>
    <p:extLst>
      <p:ext uri="{BB962C8B-B14F-4D97-AF65-F5344CB8AC3E}">
        <p14:creationId xmlns:p14="http://schemas.microsoft.com/office/powerpoint/2010/main" val="2585691811"/>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eaca6134-865b-4142-aba2-1561714c2ad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C9E24DF21886D43AC71D34C34A2F378" ma:contentTypeVersion="18" ma:contentTypeDescription="Create a new document." ma:contentTypeScope="" ma:versionID="081b66ab6ae12cd65767612156ed22d2">
  <xsd:schema xmlns:xsd="http://www.w3.org/2001/XMLSchema" xmlns:xs="http://www.w3.org/2001/XMLSchema" xmlns:p="http://schemas.microsoft.com/office/2006/metadata/properties" xmlns:ns3="eaca6134-865b-4142-aba2-1561714c2ada" xmlns:ns4="bbdd0f4a-ffca-497c-bcad-9817bbf510b6" targetNamespace="http://schemas.microsoft.com/office/2006/metadata/properties" ma:root="true" ma:fieldsID="1943cee2b2aad30ab6d3da9ffc2e3399" ns3:_="" ns4:_="">
    <xsd:import namespace="eaca6134-865b-4142-aba2-1561714c2ada"/>
    <xsd:import namespace="bbdd0f4a-ffca-497c-bcad-9817bbf510b6"/>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DateTaken" minOccurs="0"/>
                <xsd:element ref="ns3:MediaServiceGenerationTime" minOccurs="0"/>
                <xsd:element ref="ns3:MediaServiceEventHashCode" minOccurs="0"/>
                <xsd:element ref="ns3:MediaServiceAutoKeyPoints" minOccurs="0"/>
                <xsd:element ref="ns3:MediaServiceKeyPoints" minOccurs="0"/>
                <xsd:element ref="ns3:MediaServiceLocation" minOccurs="0"/>
                <xsd:element ref="ns3:MediaLengthInSeconds" minOccurs="0"/>
                <xsd:element ref="ns3:_activity" minOccurs="0"/>
                <xsd:element ref="ns3:MediaServiceObjectDetectorVersions"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ca6134-865b-4142-aba2-1561714c2ad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DateTaken" ma:index="15" nillable="true" ma:displayName="MediaServiceDateTaken" ma:descriptio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SystemTags" ma:index="25"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bdd0f4a-ffca-497c-bcad-9817bbf510b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D460B74-23F8-45F9-B8E0-E7812BC3A7B7}">
  <ds:schemaRefs>
    <ds:schemaRef ds:uri="http://www.w3.org/XML/1998/namespace"/>
    <ds:schemaRef ds:uri="http://purl.org/dc/terms/"/>
    <ds:schemaRef ds:uri="eaca6134-865b-4142-aba2-1561714c2ada"/>
    <ds:schemaRef ds:uri="http://purl.org/dc/elements/1.1/"/>
    <ds:schemaRef ds:uri="http://schemas.microsoft.com/office/2006/metadata/properties"/>
    <ds:schemaRef ds:uri="bbdd0f4a-ffca-497c-bcad-9817bbf510b6"/>
    <ds:schemaRef ds:uri="http://schemas.microsoft.com/office/2006/documentManagement/types"/>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58569CAA-59E1-41A8-8D69-312D8A661FAA}">
  <ds:schemaRefs>
    <ds:schemaRef ds:uri="http://schemas.microsoft.com/sharepoint/v3/contenttype/forms"/>
  </ds:schemaRefs>
</ds:datastoreItem>
</file>

<file path=customXml/itemProps3.xml><?xml version="1.0" encoding="utf-8"?>
<ds:datastoreItem xmlns:ds="http://schemas.openxmlformats.org/officeDocument/2006/customXml" ds:itemID="{E9B7A032-A693-4768-8E18-23B13C3AEA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aca6134-865b-4142-aba2-1561714c2ada"/>
    <ds:schemaRef ds:uri="bbdd0f4a-ffca-497c-bcad-9817bbf510b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1455</TotalTime>
  <Words>1794</Words>
  <Application>Microsoft Office PowerPoint</Application>
  <PresentationFormat>On-screen Show (4:3)</PresentationFormat>
  <Paragraphs>162</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Pushpin</vt:lpstr>
      <vt:lpstr>PowerPoint Presentation</vt:lpstr>
      <vt:lpstr>Transition to School </vt:lpstr>
      <vt:lpstr>School Induction </vt:lpstr>
      <vt:lpstr>PowerPoint Presentation</vt:lpstr>
      <vt:lpstr>PowerPoint Presentation</vt:lpstr>
      <vt:lpstr>PowerPoint Presentation</vt:lpstr>
      <vt:lpstr>Things to bring to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Head Teacher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Gatward</dc:creator>
  <cp:lastModifiedBy>Megan Morton</cp:lastModifiedBy>
  <cp:revision>112</cp:revision>
  <cp:lastPrinted>2021-07-12T09:30:23Z</cp:lastPrinted>
  <dcterms:created xsi:type="dcterms:W3CDTF">2016-06-23T19:56:19Z</dcterms:created>
  <dcterms:modified xsi:type="dcterms:W3CDTF">2025-06-26T14:08:45Z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0x0101004C9E24DF21886D43AC71D34C34A2F378</vt:lpwstr>
  </property>
</Properties>
</file>