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4"/>
  </p:sldMasterIdLst>
  <p:notesMasterIdLst>
    <p:notesMasterId r:id="rId13"/>
  </p:notesMasterIdLst>
  <p:handoutMasterIdLst>
    <p:handoutMasterId r:id="rId14"/>
  </p:handoutMasterIdLst>
  <p:sldIdLst>
    <p:sldId id="256" r:id="rId5"/>
    <p:sldId id="257" r:id="rId6"/>
    <p:sldId id="258" r:id="rId7"/>
    <p:sldId id="259" r:id="rId8"/>
    <p:sldId id="262" r:id="rId9"/>
    <p:sldId id="263" r:id="rId10"/>
    <p:sldId id="260" r:id="rId11"/>
    <p:sldId id="261" r:id="rId12"/>
  </p:sldIdLst>
  <p:sldSz cx="14630400" cy="8229600"/>
  <p:notesSz cx="6889750" cy="9671050"/>
  <p:embeddedFontLst>
    <p:embeddedFont>
      <p:font typeface="Inter" panose="020B0604020202020204" charset="0"/>
      <p:regular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D79F58-B370-2B5D-C86B-6F48D2AE9DE2}" v="3" dt="2025-09-06T21:07:17.119"/>
    <p1510:client id="{DED30D04-CD1E-BE62-293B-9B5CFD4AFC3B}" v="116" dt="2025-09-07T10:16:05.7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73" d="100"/>
          <a:sy n="73" d="100"/>
        </p:scale>
        <p:origin x="48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a Pateman" userId="S::c.pateman@meadgate.essex.sch.uk::2bf415a5-db46-4a46-aaf6-aa7dc8efa7fc" providerId="AD" clId="Web-{69D79F58-B370-2B5D-C86B-6F48D2AE9DE2}"/>
    <pc:docChg chg="addSld modSld">
      <pc:chgData name="Christina Pateman" userId="S::c.pateman@meadgate.essex.sch.uk::2bf415a5-db46-4a46-aaf6-aa7dc8efa7fc" providerId="AD" clId="Web-{69D79F58-B370-2B5D-C86B-6F48D2AE9DE2}" dt="2025-09-06T21:07:16.604" v="1"/>
      <pc:docMkLst>
        <pc:docMk/>
      </pc:docMkLst>
      <pc:sldChg chg="addSp modSp new">
        <pc:chgData name="Christina Pateman" userId="S::c.pateman@meadgate.essex.sch.uk::2bf415a5-db46-4a46-aaf6-aa7dc8efa7fc" providerId="AD" clId="Web-{69D79F58-B370-2B5D-C86B-6F48D2AE9DE2}" dt="2025-09-06T21:07:16.604" v="1"/>
        <pc:sldMkLst>
          <pc:docMk/>
          <pc:sldMk cId="1457433904" sldId="262"/>
        </pc:sldMkLst>
        <pc:picChg chg="add mod">
          <ac:chgData name="Christina Pateman" userId="S::c.pateman@meadgate.essex.sch.uk::2bf415a5-db46-4a46-aaf6-aa7dc8efa7fc" providerId="AD" clId="Web-{69D79F58-B370-2B5D-C86B-6F48D2AE9DE2}" dt="2025-09-06T21:07:16.604" v="1"/>
          <ac:picMkLst>
            <pc:docMk/>
            <pc:sldMk cId="1457433904" sldId="262"/>
            <ac:picMk id="2" creationId="{EE5C8C45-0D13-3B14-0314-E33B5D0B42F7}"/>
          </ac:picMkLst>
        </pc:picChg>
      </pc:sldChg>
    </pc:docChg>
  </pc:docChgLst>
  <pc:docChgLst>
    <pc:chgData name="Christina Pateman" userId="S::c.pateman@meadgate.essex.sch.uk::2bf415a5-db46-4a46-aaf6-aa7dc8efa7fc" providerId="AD" clId="Web-{DED30D04-CD1E-BE62-293B-9B5CFD4AFC3B}"/>
    <pc:docChg chg="addSld modSld">
      <pc:chgData name="Christina Pateman" userId="S::c.pateman@meadgate.essex.sch.uk::2bf415a5-db46-4a46-aaf6-aa7dc8efa7fc" providerId="AD" clId="Web-{DED30D04-CD1E-BE62-293B-9B5CFD4AFC3B}" dt="2025-09-07T10:16:03.626" v="78" actId="20577"/>
      <pc:docMkLst>
        <pc:docMk/>
      </pc:docMkLst>
      <pc:sldChg chg="modSp">
        <pc:chgData name="Christina Pateman" userId="S::c.pateman@meadgate.essex.sch.uk::2bf415a5-db46-4a46-aaf6-aa7dc8efa7fc" providerId="AD" clId="Web-{DED30D04-CD1E-BE62-293B-9B5CFD4AFC3B}" dt="2025-09-07T10:16:03.626" v="78" actId="20577"/>
        <pc:sldMkLst>
          <pc:docMk/>
          <pc:sldMk cId="0" sldId="257"/>
        </pc:sldMkLst>
        <pc:spChg chg="mod">
          <ac:chgData name="Christina Pateman" userId="S::c.pateman@meadgate.essex.sch.uk::2bf415a5-db46-4a46-aaf6-aa7dc8efa7fc" providerId="AD" clId="Web-{DED30D04-CD1E-BE62-293B-9B5CFD4AFC3B}" dt="2025-09-07T10:16:03.626" v="78" actId="20577"/>
          <ac:spMkLst>
            <pc:docMk/>
            <pc:sldMk cId="0" sldId="257"/>
            <ac:spMk id="3" creationId="{00000000-0000-0000-0000-000000000000}"/>
          </ac:spMkLst>
        </pc:spChg>
      </pc:sldChg>
      <pc:sldChg chg="addSp modSp new">
        <pc:chgData name="Christina Pateman" userId="S::c.pateman@meadgate.essex.sch.uk::2bf415a5-db46-4a46-aaf6-aa7dc8efa7fc" providerId="AD" clId="Web-{DED30D04-CD1E-BE62-293B-9B5CFD4AFC3B}" dt="2025-09-07T10:15:08.699" v="74" actId="20577"/>
        <pc:sldMkLst>
          <pc:docMk/>
          <pc:sldMk cId="2356195897" sldId="263"/>
        </pc:sldMkLst>
        <pc:spChg chg="add mod">
          <ac:chgData name="Christina Pateman" userId="S::c.pateman@meadgate.essex.sch.uk::2bf415a5-db46-4a46-aaf6-aa7dc8efa7fc" providerId="AD" clId="Web-{DED30D04-CD1E-BE62-293B-9B5CFD4AFC3B}" dt="2025-09-07T10:15:08.699" v="74" actId="20577"/>
          <ac:spMkLst>
            <pc:docMk/>
            <pc:sldMk cId="2356195897" sldId="263"/>
            <ac:spMk id="3" creationId="{93EBDCA9-479A-7E51-198D-CE6A74946300}"/>
          </ac:spMkLst>
        </pc:spChg>
        <pc:picChg chg="add mod">
          <ac:chgData name="Christina Pateman" userId="S::c.pateman@meadgate.essex.sch.uk::2bf415a5-db46-4a46-aaf6-aa7dc8efa7fc" providerId="AD" clId="Web-{DED30D04-CD1E-BE62-293B-9B5CFD4AFC3B}" dt="2025-09-07T10:13:17.697" v="46" actId="688"/>
          <ac:picMkLst>
            <pc:docMk/>
            <pc:sldMk cId="2356195897" sldId="263"/>
            <ac:picMk id="2" creationId="{7B414648-1FE9-0CD0-C339-6076DA64DA4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027" cy="484812"/>
          </a:xfrm>
          <a:prstGeom prst="rect">
            <a:avLst/>
          </a:prstGeom>
        </p:spPr>
        <p:txBody>
          <a:bodyPr vert="horz" lIns="66239" tIns="33120" rIns="66239" bIns="33120" rtlCol="0"/>
          <a:lstStyle>
            <a:lvl1pPr algn="l">
              <a:defRPr sz="900"/>
            </a:lvl1pPr>
          </a:lstStyle>
          <a:p>
            <a:endParaRPr lang="en-GB"/>
          </a:p>
        </p:txBody>
      </p:sp>
      <p:sp>
        <p:nvSpPr>
          <p:cNvPr id="3" name="Date Placeholder 2"/>
          <p:cNvSpPr>
            <a:spLocks noGrp="1"/>
          </p:cNvSpPr>
          <p:nvPr>
            <p:ph type="dt" sz="quarter" idx="1"/>
          </p:nvPr>
        </p:nvSpPr>
        <p:spPr>
          <a:xfrm>
            <a:off x="3902066" y="0"/>
            <a:ext cx="2986356" cy="484812"/>
          </a:xfrm>
          <a:prstGeom prst="rect">
            <a:avLst/>
          </a:prstGeom>
        </p:spPr>
        <p:txBody>
          <a:bodyPr vert="horz" lIns="66239" tIns="33120" rIns="66239" bIns="33120" rtlCol="0"/>
          <a:lstStyle>
            <a:lvl1pPr algn="r">
              <a:defRPr sz="900"/>
            </a:lvl1pPr>
          </a:lstStyle>
          <a:p>
            <a:fld id="{F63BFF9B-5188-49A1-ABAD-1244EE038CF6}" type="datetimeFigureOut">
              <a:rPr lang="en-GB" smtClean="0"/>
              <a:t>09/09/2026</a:t>
            </a:fld>
            <a:endParaRPr lang="en-GB"/>
          </a:p>
        </p:txBody>
      </p:sp>
      <p:sp>
        <p:nvSpPr>
          <p:cNvPr id="4" name="Footer Placeholder 3"/>
          <p:cNvSpPr>
            <a:spLocks noGrp="1"/>
          </p:cNvSpPr>
          <p:nvPr>
            <p:ph type="ftr" sz="quarter" idx="2"/>
          </p:nvPr>
        </p:nvSpPr>
        <p:spPr>
          <a:xfrm>
            <a:off x="0" y="9186238"/>
            <a:ext cx="2985027" cy="484812"/>
          </a:xfrm>
          <a:prstGeom prst="rect">
            <a:avLst/>
          </a:prstGeom>
        </p:spPr>
        <p:txBody>
          <a:bodyPr vert="horz" lIns="66239" tIns="33120" rIns="66239" bIns="33120" rtlCol="0" anchor="b"/>
          <a:lstStyle>
            <a:lvl1pPr algn="l">
              <a:defRPr sz="900"/>
            </a:lvl1pPr>
          </a:lstStyle>
          <a:p>
            <a:endParaRPr lang="en-GB"/>
          </a:p>
        </p:txBody>
      </p:sp>
      <p:sp>
        <p:nvSpPr>
          <p:cNvPr id="5" name="Slide Number Placeholder 4"/>
          <p:cNvSpPr>
            <a:spLocks noGrp="1"/>
          </p:cNvSpPr>
          <p:nvPr>
            <p:ph type="sldNum" sz="quarter" idx="3"/>
          </p:nvPr>
        </p:nvSpPr>
        <p:spPr>
          <a:xfrm>
            <a:off x="3902066" y="9186238"/>
            <a:ext cx="2986356" cy="484812"/>
          </a:xfrm>
          <a:prstGeom prst="rect">
            <a:avLst/>
          </a:prstGeom>
        </p:spPr>
        <p:txBody>
          <a:bodyPr vert="horz" lIns="66239" tIns="33120" rIns="66239" bIns="33120" rtlCol="0" anchor="b"/>
          <a:lstStyle>
            <a:lvl1pPr algn="r">
              <a:defRPr sz="900"/>
            </a:lvl1pPr>
          </a:lstStyle>
          <a:p>
            <a:fld id="{A39F1140-B568-4EAF-9A81-DAB24539085A}" type="slidenum">
              <a:rPr lang="en-GB" smtClean="0"/>
              <a:t>‹#›</a:t>
            </a:fld>
            <a:endParaRPr lang="en-GB"/>
          </a:p>
        </p:txBody>
      </p:sp>
    </p:spTree>
    <p:extLst>
      <p:ext uri="{BB962C8B-B14F-4D97-AF65-F5344CB8AC3E}">
        <p14:creationId xmlns:p14="http://schemas.microsoft.com/office/powerpoint/2010/main" val="2824909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360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66239" tIns="33120" rIns="66239" bIns="33120"/>
          <a:lstStyle/>
          <a:p>
            <a:endParaRPr lang="en-US" dirty="0"/>
          </a:p>
        </p:txBody>
      </p:sp>
      <p:sp>
        <p:nvSpPr>
          <p:cNvPr id="4" name="Slide Number Placeholder 3"/>
          <p:cNvSpPr>
            <a:spLocks noGrp="1"/>
          </p:cNvSpPr>
          <p:nvPr>
            <p:ph type="sldNum" sz="quarter" idx="10"/>
          </p:nvPr>
        </p:nvSpPr>
        <p:spPr/>
        <p:txBody>
          <a:bodyPr lIns="66239" tIns="33120" rIns="66239" bIns="33120"/>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AF2E9"/>
          </a:solidFill>
          <a:ln/>
        </p:spPr>
      </p:sp>
      <p:sp>
        <p:nvSpPr>
          <p:cNvPr id="3" name="Shape 1"/>
          <p:cNvSpPr/>
          <p:nvPr/>
        </p:nvSpPr>
        <p:spPr>
          <a:xfrm>
            <a:off x="0" y="0"/>
            <a:ext cx="14630400" cy="8229600"/>
          </a:xfrm>
          <a:prstGeom prst="rect">
            <a:avLst/>
          </a:prstGeom>
          <a:solidFill>
            <a:srgbClr val="FDFA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s://kidworldcitizen.org/kite-flying-around-the-world/" TargetMode="External"/><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504355"/>
            <a:ext cx="7532013" cy="941427"/>
          </a:xfrm>
          <a:prstGeom prst="rect">
            <a:avLst/>
          </a:prstGeom>
          <a:noFill/>
          <a:ln/>
        </p:spPr>
        <p:txBody>
          <a:bodyPr wrap="none" lIns="0" tIns="0" rIns="0" bIns="0" rtlCol="0" anchor="t"/>
          <a:lstStyle/>
          <a:p>
            <a:pPr marL="0" indent="0" algn="l">
              <a:lnSpc>
                <a:spcPts val="7400"/>
              </a:lnSpc>
              <a:buNone/>
            </a:pPr>
            <a:r>
              <a:rPr lang="en-US" sz="6000" b="1" dirty="0">
                <a:solidFill>
                  <a:srgbClr val="F95F88"/>
                </a:solidFill>
                <a:latin typeface="Petrona Bold" pitchFamily="34" charset="0"/>
                <a:ea typeface="Petrona Bold" pitchFamily="34" charset="-122"/>
                <a:cs typeface="Petrona Bold" pitchFamily="34" charset="-120"/>
              </a:rPr>
              <a:t>Welcome to Year 3!</a:t>
            </a:r>
            <a:endParaRPr lang="en-US" sz="6000" dirty="0"/>
          </a:p>
        </p:txBody>
      </p:sp>
      <p:sp>
        <p:nvSpPr>
          <p:cNvPr id="4" name="Text 1"/>
          <p:cNvSpPr/>
          <p:nvPr/>
        </p:nvSpPr>
        <p:spPr>
          <a:xfrm>
            <a:off x="793790" y="2743438"/>
            <a:ext cx="6889552" cy="682228"/>
          </a:xfrm>
          <a:prstGeom prst="rect">
            <a:avLst/>
          </a:prstGeom>
          <a:noFill/>
          <a:ln/>
        </p:spPr>
        <p:txBody>
          <a:bodyPr wrap="none" lIns="0" tIns="0" rIns="0" bIns="0" rtlCol="0" anchor="t"/>
          <a:lstStyle/>
          <a:p>
            <a:pPr marL="0" indent="0" algn="l">
              <a:lnSpc>
                <a:spcPts val="5350"/>
              </a:lnSpc>
              <a:buNone/>
            </a:pPr>
            <a:r>
              <a:rPr lang="en-US" sz="4250" b="1" dirty="0">
                <a:solidFill>
                  <a:srgbClr val="F95F88"/>
                </a:solidFill>
                <a:latin typeface="Petrona Bold" pitchFamily="34" charset="0"/>
                <a:ea typeface="Petrona Bold" pitchFamily="34" charset="-122"/>
                <a:cs typeface="Petrona Bold" pitchFamily="34" charset="-120"/>
              </a:rPr>
              <a:t>Parent Information Session</a:t>
            </a:r>
            <a:endParaRPr lang="en-US" sz="4250" dirty="0"/>
          </a:p>
        </p:txBody>
      </p:sp>
      <p:sp>
        <p:nvSpPr>
          <p:cNvPr id="5" name="Text 2"/>
          <p:cNvSpPr/>
          <p:nvPr/>
        </p:nvSpPr>
        <p:spPr>
          <a:xfrm>
            <a:off x="793790" y="3723323"/>
            <a:ext cx="7556421" cy="793909"/>
          </a:xfrm>
          <a:prstGeom prst="rect">
            <a:avLst/>
          </a:prstGeom>
          <a:noFill/>
          <a:ln/>
        </p:spPr>
        <p:txBody>
          <a:bodyPr wrap="square" lIns="0" tIns="0" rIns="0" bIns="0" rtlCol="0" anchor="t"/>
          <a:lstStyle/>
          <a:p>
            <a:pPr marL="0" indent="0" algn="l">
              <a:lnSpc>
                <a:spcPts val="3100"/>
              </a:lnSpc>
              <a:buNone/>
            </a:pPr>
            <a:r>
              <a:rPr lang="en-US" sz="1950" dirty="0">
                <a:solidFill>
                  <a:srgbClr val="272525"/>
                </a:solidFill>
                <a:latin typeface="Inter" pitchFamily="34" charset="0"/>
                <a:ea typeface="Inter" pitchFamily="34" charset="-122"/>
                <a:cs typeface="Inter" pitchFamily="34" charset="-120"/>
              </a:rPr>
              <a:t>Welcome to an exciting new chapter in your child's educational journey! </a:t>
            </a:r>
            <a:endParaRPr lang="en-US" sz="1950" dirty="0"/>
          </a:p>
        </p:txBody>
      </p:sp>
      <p:sp>
        <p:nvSpPr>
          <p:cNvPr id="6" name="Text 3"/>
          <p:cNvSpPr/>
          <p:nvPr/>
        </p:nvSpPr>
        <p:spPr>
          <a:xfrm>
            <a:off x="793790" y="4740473"/>
            <a:ext cx="7556421" cy="1984772"/>
          </a:xfrm>
          <a:prstGeom prst="rect">
            <a:avLst/>
          </a:prstGeom>
          <a:noFill/>
          <a:ln/>
        </p:spPr>
        <p:txBody>
          <a:bodyPr wrap="square" lIns="0" tIns="0" rIns="0" bIns="0" rtlCol="0" anchor="t"/>
          <a:lstStyle/>
          <a:p>
            <a:pPr marL="0" indent="0" algn="l">
              <a:lnSpc>
                <a:spcPts val="3100"/>
              </a:lnSpc>
              <a:buNone/>
            </a:pPr>
            <a:r>
              <a:rPr lang="en-US" sz="1950" dirty="0">
                <a:solidFill>
                  <a:srgbClr val="272525"/>
                </a:solidFill>
                <a:latin typeface="Inter" pitchFamily="34" charset="0"/>
                <a:ea typeface="Inter" pitchFamily="34" charset="-122"/>
                <a:cs typeface="Inter" pitchFamily="34" charset="-120"/>
              </a:rPr>
              <a:t>Year 3 marks a significant milestone where children develop greater independence, tackle more challenging concepts, and build confidence in their abilities. </a:t>
            </a:r>
            <a:r>
              <a:rPr lang="en-US" sz="1950" smtClean="0">
                <a:solidFill>
                  <a:srgbClr val="272525"/>
                </a:solidFill>
                <a:latin typeface="Inter" pitchFamily="34" charset="0"/>
                <a:ea typeface="Inter" pitchFamily="34" charset="-122"/>
                <a:cs typeface="Inter" pitchFamily="34" charset="-120"/>
              </a:rPr>
              <a:t>We are</a:t>
            </a:r>
            <a:r>
              <a:rPr lang="en-US" sz="1950" smtClean="0">
                <a:solidFill>
                  <a:srgbClr val="272525"/>
                </a:solidFill>
                <a:latin typeface="Inter" pitchFamily="34" charset="0"/>
                <a:ea typeface="Inter" pitchFamily="34" charset="-122"/>
                <a:cs typeface="Inter" pitchFamily="34" charset="-120"/>
              </a:rPr>
              <a:t> </a:t>
            </a:r>
            <a:r>
              <a:rPr lang="en-US" sz="1950" dirty="0">
                <a:solidFill>
                  <a:srgbClr val="272525"/>
                </a:solidFill>
                <a:latin typeface="Inter" pitchFamily="34" charset="0"/>
                <a:ea typeface="Inter" pitchFamily="34" charset="-122"/>
                <a:cs typeface="Inter" pitchFamily="34" charset="-120"/>
              </a:rPr>
              <a:t>delighted to share what lies ahead and how we can work together to support your child's continued success.</a:t>
            </a:r>
            <a:endParaRPr lang="en-US" sz="19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1441013"/>
            <a:ext cx="7532013" cy="941427"/>
          </a:xfrm>
          <a:prstGeom prst="rect">
            <a:avLst/>
          </a:prstGeom>
          <a:noFill/>
          <a:ln/>
        </p:spPr>
        <p:txBody>
          <a:bodyPr wrap="none" lIns="0" tIns="0" rIns="0" bIns="0" rtlCol="0" anchor="t"/>
          <a:lstStyle/>
          <a:p>
            <a:pPr marL="0" indent="0" algn="l">
              <a:lnSpc>
                <a:spcPts val="7400"/>
              </a:lnSpc>
              <a:buNone/>
            </a:pPr>
            <a:r>
              <a:rPr lang="en-US" sz="5900" b="1" dirty="0">
                <a:solidFill>
                  <a:srgbClr val="F95F88"/>
                </a:solidFill>
                <a:latin typeface="Petrona Bold" pitchFamily="34" charset="0"/>
                <a:ea typeface="Petrona Bold" pitchFamily="34" charset="-122"/>
                <a:cs typeface="Petrona Bold" pitchFamily="34" charset="-120"/>
              </a:rPr>
              <a:t>What is Year 3?</a:t>
            </a:r>
            <a:endParaRPr lang="en-US" sz="5900" dirty="0"/>
          </a:p>
        </p:txBody>
      </p:sp>
      <p:sp>
        <p:nvSpPr>
          <p:cNvPr id="3" name="Text 1"/>
          <p:cNvSpPr/>
          <p:nvPr/>
        </p:nvSpPr>
        <p:spPr>
          <a:xfrm>
            <a:off x="793790" y="2858691"/>
            <a:ext cx="9382363" cy="1984772"/>
          </a:xfrm>
          <a:prstGeom prst="rect">
            <a:avLst/>
          </a:prstGeom>
          <a:noFill/>
          <a:ln/>
        </p:spPr>
        <p:txBody>
          <a:bodyPr wrap="square" lIns="0" tIns="0" rIns="0" bIns="0" rtlCol="0" anchor="t"/>
          <a:lstStyle/>
          <a:p>
            <a:pPr>
              <a:lnSpc>
                <a:spcPts val="3100"/>
              </a:lnSpc>
            </a:pPr>
            <a:r>
              <a:rPr lang="en-US" sz="1950" dirty="0">
                <a:solidFill>
                  <a:srgbClr val="272525"/>
                </a:solidFill>
                <a:latin typeface="Inter"/>
                <a:ea typeface="Inter"/>
                <a:cs typeface="Inter" pitchFamily="34" charset="-120"/>
              </a:rPr>
              <a:t>Year 3 represents a pivotal transition in your child's primary education. Often called the 'bridge year,' it connects the foundation learning of Key Stage 1 with the more structured approach of Key Stage 2. Most children are now ready to embrace greater academic challenges whilst developing crucial life skills.</a:t>
            </a:r>
            <a:endParaRPr lang="en-US" sz="1950" dirty="0">
              <a:latin typeface="Inter"/>
              <a:ea typeface="Inter"/>
            </a:endParaRPr>
          </a:p>
        </p:txBody>
      </p:sp>
      <p:sp>
        <p:nvSpPr>
          <p:cNvPr id="4" name="Text 2"/>
          <p:cNvSpPr/>
          <p:nvPr/>
        </p:nvSpPr>
        <p:spPr>
          <a:xfrm>
            <a:off x="793790" y="5022056"/>
            <a:ext cx="9382363" cy="1587818"/>
          </a:xfrm>
          <a:prstGeom prst="rect">
            <a:avLst/>
          </a:prstGeom>
          <a:noFill/>
          <a:ln/>
        </p:spPr>
        <p:txBody>
          <a:bodyPr wrap="square" lIns="0" tIns="0" rIns="0" bIns="0" rtlCol="0" anchor="t"/>
          <a:lstStyle/>
          <a:p>
            <a:pPr marL="0" indent="0" algn="l">
              <a:lnSpc>
                <a:spcPts val="3100"/>
              </a:lnSpc>
              <a:buNone/>
            </a:pPr>
            <a:r>
              <a:rPr lang="en-US" sz="1950" dirty="0">
                <a:solidFill>
                  <a:srgbClr val="272525"/>
                </a:solidFill>
                <a:latin typeface="Inter" pitchFamily="34" charset="0"/>
                <a:ea typeface="Inter" pitchFamily="34" charset="-122"/>
                <a:cs typeface="Inter" pitchFamily="34" charset="-120"/>
              </a:rPr>
              <a:t>This year focuses on building resilience, fostering curiosity, and encouraging children to become confident, independent learners. Creativity is just as important as the core subjects, ensuring a well-rounded educational experience that prepares them for the years ahead.</a:t>
            </a:r>
            <a:endParaRPr lang="en-US" sz="1950" dirty="0"/>
          </a:p>
        </p:txBody>
      </p:sp>
      <p:pic>
        <p:nvPicPr>
          <p:cNvPr id="5" name="Image 0" descr="preencoded.png"/>
          <p:cNvPicPr>
            <a:picLocks noChangeAspect="1"/>
          </p:cNvPicPr>
          <p:nvPr/>
        </p:nvPicPr>
        <p:blipFill>
          <a:blip r:embed="rId3"/>
          <a:stretch>
            <a:fillRect/>
          </a:stretch>
        </p:blipFill>
        <p:spPr>
          <a:xfrm>
            <a:off x="10300138" y="2647519"/>
            <a:ext cx="3626069" cy="362606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750332"/>
            <a:ext cx="6135410" cy="753189"/>
          </a:xfrm>
          <a:prstGeom prst="rect">
            <a:avLst/>
          </a:prstGeom>
          <a:noFill/>
          <a:ln/>
        </p:spPr>
        <p:txBody>
          <a:bodyPr wrap="none" lIns="0" tIns="0" rIns="0" bIns="0" rtlCol="0" anchor="t"/>
          <a:lstStyle/>
          <a:p>
            <a:pPr marL="0" indent="0" algn="l">
              <a:lnSpc>
                <a:spcPts val="5900"/>
              </a:lnSpc>
              <a:buNone/>
            </a:pPr>
            <a:r>
              <a:rPr lang="en-US" sz="4700" b="1" dirty="0">
                <a:solidFill>
                  <a:srgbClr val="F95F88"/>
                </a:solidFill>
                <a:latin typeface="Petrona Bold" pitchFamily="34" charset="0"/>
                <a:ea typeface="Petrona Bold" pitchFamily="34" charset="-122"/>
                <a:cs typeface="Petrona Bold" pitchFamily="34" charset="-120"/>
              </a:rPr>
              <a:t>Expectations in Year 3</a:t>
            </a:r>
            <a:endParaRPr lang="en-US" sz="4700" dirty="0"/>
          </a:p>
        </p:txBody>
      </p:sp>
      <p:sp>
        <p:nvSpPr>
          <p:cNvPr id="3" name="Text 1"/>
          <p:cNvSpPr/>
          <p:nvPr/>
        </p:nvSpPr>
        <p:spPr>
          <a:xfrm>
            <a:off x="793790" y="1821061"/>
            <a:ext cx="13042821" cy="63507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Your child will develop essential skills and attitudes that form the foundation for their future learning success. These expectations help build character and prepare them for increased independence.</a:t>
            </a:r>
            <a:endParaRPr lang="en-US" sz="1550" dirty="0"/>
          </a:p>
        </p:txBody>
      </p:sp>
      <p:sp>
        <p:nvSpPr>
          <p:cNvPr id="4" name="Shape 2"/>
          <p:cNvSpPr/>
          <p:nvPr/>
        </p:nvSpPr>
        <p:spPr>
          <a:xfrm>
            <a:off x="793790" y="2634734"/>
            <a:ext cx="6441996" cy="2342912"/>
          </a:xfrm>
          <a:prstGeom prst="roundRect">
            <a:avLst>
              <a:gd name="adj" fmla="val 2846"/>
            </a:avLst>
          </a:prstGeom>
          <a:solidFill>
            <a:srgbClr val="E0D7F4"/>
          </a:solidFill>
          <a:ln w="7620">
            <a:solidFill>
              <a:srgbClr val="C6BDDA"/>
            </a:solidFill>
            <a:prstDash val="solid"/>
          </a:ln>
        </p:spPr>
      </p:sp>
      <p:sp>
        <p:nvSpPr>
          <p:cNvPr id="5" name="Shape 3"/>
          <p:cNvSpPr/>
          <p:nvPr/>
        </p:nvSpPr>
        <p:spPr>
          <a:xfrm>
            <a:off x="960120" y="2801064"/>
            <a:ext cx="476250" cy="476250"/>
          </a:xfrm>
          <a:prstGeom prst="roundRect">
            <a:avLst>
              <a:gd name="adj" fmla="val 19198080"/>
            </a:avLst>
          </a:prstGeom>
          <a:solidFill>
            <a:srgbClr val="6237C8"/>
          </a:solidFill>
          <a:ln/>
        </p:spPr>
      </p:sp>
      <p:pic>
        <p:nvPicPr>
          <p:cNvPr id="6" name="Image 0" descr="preencoded.png"/>
          <p:cNvPicPr>
            <a:picLocks noChangeAspect="1"/>
          </p:cNvPicPr>
          <p:nvPr/>
        </p:nvPicPr>
        <p:blipFill>
          <a:blip r:embed="rId3"/>
          <a:stretch>
            <a:fillRect/>
          </a:stretch>
        </p:blipFill>
        <p:spPr>
          <a:xfrm>
            <a:off x="1091089" y="2905244"/>
            <a:ext cx="214313" cy="267891"/>
          </a:xfrm>
          <a:prstGeom prst="rect">
            <a:avLst/>
          </a:prstGeom>
        </p:spPr>
      </p:pic>
      <p:sp>
        <p:nvSpPr>
          <p:cNvPr id="7" name="Text 4"/>
          <p:cNvSpPr/>
          <p:nvPr/>
        </p:nvSpPr>
        <p:spPr>
          <a:xfrm>
            <a:off x="960120" y="3436025"/>
            <a:ext cx="3536752" cy="327422"/>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Responsibility for Belongings</a:t>
            </a:r>
            <a:endParaRPr lang="en-US" sz="2050" dirty="0"/>
          </a:p>
        </p:txBody>
      </p:sp>
      <p:sp>
        <p:nvSpPr>
          <p:cNvPr id="8" name="Text 5"/>
          <p:cNvSpPr/>
          <p:nvPr/>
        </p:nvSpPr>
        <p:spPr>
          <a:xfrm>
            <a:off x="960120" y="3858697"/>
            <a:ext cx="6109335" cy="95261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Children learn to organise their school bag, remember PE and swimming kits, and take care of reading books and reading logs. This builds essential life skills and personal accountability.</a:t>
            </a:r>
            <a:endParaRPr lang="en-US" sz="1550" dirty="0"/>
          </a:p>
        </p:txBody>
      </p:sp>
      <p:sp>
        <p:nvSpPr>
          <p:cNvPr id="9" name="Shape 6"/>
          <p:cNvSpPr/>
          <p:nvPr/>
        </p:nvSpPr>
        <p:spPr>
          <a:xfrm>
            <a:off x="7394496" y="2634734"/>
            <a:ext cx="6442115" cy="2342912"/>
          </a:xfrm>
          <a:prstGeom prst="roundRect">
            <a:avLst>
              <a:gd name="adj" fmla="val 2846"/>
            </a:avLst>
          </a:prstGeom>
          <a:solidFill>
            <a:srgbClr val="E0D7F4"/>
          </a:solidFill>
          <a:ln w="7620">
            <a:solidFill>
              <a:srgbClr val="C6BDDA"/>
            </a:solidFill>
            <a:prstDash val="solid"/>
          </a:ln>
        </p:spPr>
      </p:sp>
      <p:sp>
        <p:nvSpPr>
          <p:cNvPr id="10" name="Shape 7"/>
          <p:cNvSpPr/>
          <p:nvPr/>
        </p:nvSpPr>
        <p:spPr>
          <a:xfrm>
            <a:off x="7560826" y="2801064"/>
            <a:ext cx="476250" cy="476250"/>
          </a:xfrm>
          <a:prstGeom prst="roundRect">
            <a:avLst>
              <a:gd name="adj" fmla="val 19198080"/>
            </a:avLst>
          </a:prstGeom>
          <a:solidFill>
            <a:srgbClr val="6237C8"/>
          </a:solidFill>
          <a:ln/>
        </p:spPr>
      </p:sp>
      <p:pic>
        <p:nvPicPr>
          <p:cNvPr id="11" name="Image 1" descr="preencoded.png"/>
          <p:cNvPicPr>
            <a:picLocks noChangeAspect="1"/>
          </p:cNvPicPr>
          <p:nvPr/>
        </p:nvPicPr>
        <p:blipFill>
          <a:blip r:embed="rId4"/>
          <a:stretch>
            <a:fillRect/>
          </a:stretch>
        </p:blipFill>
        <p:spPr>
          <a:xfrm>
            <a:off x="7691795" y="2905244"/>
            <a:ext cx="214313" cy="267891"/>
          </a:xfrm>
          <a:prstGeom prst="rect">
            <a:avLst/>
          </a:prstGeom>
        </p:spPr>
      </p:pic>
      <p:sp>
        <p:nvSpPr>
          <p:cNvPr id="12" name="Text 8"/>
          <p:cNvSpPr/>
          <p:nvPr/>
        </p:nvSpPr>
        <p:spPr>
          <a:xfrm>
            <a:off x="7560826" y="3436025"/>
            <a:ext cx="3659624" cy="327422"/>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Independence in Organisation</a:t>
            </a:r>
            <a:endParaRPr lang="en-US" sz="2050" dirty="0"/>
          </a:p>
        </p:txBody>
      </p:sp>
      <p:sp>
        <p:nvSpPr>
          <p:cNvPr id="13" name="Text 9"/>
          <p:cNvSpPr/>
          <p:nvPr/>
        </p:nvSpPr>
        <p:spPr>
          <a:xfrm>
            <a:off x="7560826" y="3858697"/>
            <a:ext cx="6109454" cy="95261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Students gradually manage their daily routines and complete some tasks with minimal adult support, fostering confidence and self-reliance.</a:t>
            </a:r>
            <a:endParaRPr lang="en-US" sz="1550" dirty="0"/>
          </a:p>
        </p:txBody>
      </p:sp>
      <p:sp>
        <p:nvSpPr>
          <p:cNvPr id="14" name="Shape 10"/>
          <p:cNvSpPr/>
          <p:nvPr/>
        </p:nvSpPr>
        <p:spPr>
          <a:xfrm>
            <a:off x="793790" y="5136356"/>
            <a:ext cx="6441996" cy="2342912"/>
          </a:xfrm>
          <a:prstGeom prst="roundRect">
            <a:avLst>
              <a:gd name="adj" fmla="val 2846"/>
            </a:avLst>
          </a:prstGeom>
          <a:solidFill>
            <a:srgbClr val="E0D7F4"/>
          </a:solidFill>
          <a:ln w="7620">
            <a:solidFill>
              <a:srgbClr val="C6BDDA"/>
            </a:solidFill>
            <a:prstDash val="solid"/>
          </a:ln>
        </p:spPr>
      </p:sp>
      <p:sp>
        <p:nvSpPr>
          <p:cNvPr id="15" name="Shape 11"/>
          <p:cNvSpPr/>
          <p:nvPr/>
        </p:nvSpPr>
        <p:spPr>
          <a:xfrm>
            <a:off x="960120" y="5302687"/>
            <a:ext cx="476250" cy="476250"/>
          </a:xfrm>
          <a:prstGeom prst="roundRect">
            <a:avLst>
              <a:gd name="adj" fmla="val 19198080"/>
            </a:avLst>
          </a:prstGeom>
          <a:solidFill>
            <a:srgbClr val="6237C8"/>
          </a:solidFill>
          <a:ln/>
        </p:spPr>
      </p:sp>
      <p:pic>
        <p:nvPicPr>
          <p:cNvPr id="16" name="Image 2" descr="preencoded.png"/>
          <p:cNvPicPr>
            <a:picLocks noChangeAspect="1"/>
          </p:cNvPicPr>
          <p:nvPr/>
        </p:nvPicPr>
        <p:blipFill>
          <a:blip r:embed="rId5"/>
          <a:stretch>
            <a:fillRect/>
          </a:stretch>
        </p:blipFill>
        <p:spPr>
          <a:xfrm>
            <a:off x="1091089" y="5406866"/>
            <a:ext cx="214313" cy="267891"/>
          </a:xfrm>
          <a:prstGeom prst="rect">
            <a:avLst/>
          </a:prstGeom>
        </p:spPr>
      </p:pic>
      <p:sp>
        <p:nvSpPr>
          <p:cNvPr id="17" name="Text 12"/>
          <p:cNvSpPr/>
          <p:nvPr/>
        </p:nvSpPr>
        <p:spPr>
          <a:xfrm>
            <a:off x="960120" y="5937647"/>
            <a:ext cx="2702243" cy="327422"/>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Collaborative Working</a:t>
            </a:r>
            <a:endParaRPr lang="en-US" sz="2050" dirty="0"/>
          </a:p>
        </p:txBody>
      </p:sp>
      <p:sp>
        <p:nvSpPr>
          <p:cNvPr id="18" name="Text 13"/>
          <p:cNvSpPr/>
          <p:nvPr/>
        </p:nvSpPr>
        <p:spPr>
          <a:xfrm>
            <a:off x="960120" y="6360319"/>
            <a:ext cx="6109335" cy="95261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Pupils develop teamwork skills through group projects, peer discussions, and shared problem-solving activities that enhance social learning.</a:t>
            </a:r>
            <a:endParaRPr lang="en-US" sz="1550" dirty="0"/>
          </a:p>
        </p:txBody>
      </p:sp>
      <p:sp>
        <p:nvSpPr>
          <p:cNvPr id="19" name="Shape 14"/>
          <p:cNvSpPr/>
          <p:nvPr/>
        </p:nvSpPr>
        <p:spPr>
          <a:xfrm>
            <a:off x="7394496" y="5136356"/>
            <a:ext cx="6442115" cy="2342912"/>
          </a:xfrm>
          <a:prstGeom prst="roundRect">
            <a:avLst>
              <a:gd name="adj" fmla="val 2846"/>
            </a:avLst>
          </a:prstGeom>
          <a:solidFill>
            <a:srgbClr val="E0D7F4"/>
          </a:solidFill>
          <a:ln w="7620">
            <a:solidFill>
              <a:srgbClr val="C6BDDA"/>
            </a:solidFill>
            <a:prstDash val="solid"/>
          </a:ln>
        </p:spPr>
      </p:sp>
      <p:sp>
        <p:nvSpPr>
          <p:cNvPr id="20" name="Shape 15"/>
          <p:cNvSpPr/>
          <p:nvPr/>
        </p:nvSpPr>
        <p:spPr>
          <a:xfrm>
            <a:off x="7560826" y="5302687"/>
            <a:ext cx="476250" cy="476250"/>
          </a:xfrm>
          <a:prstGeom prst="roundRect">
            <a:avLst>
              <a:gd name="adj" fmla="val 19198080"/>
            </a:avLst>
          </a:prstGeom>
          <a:solidFill>
            <a:srgbClr val="6237C8"/>
          </a:solidFill>
          <a:ln/>
        </p:spPr>
      </p:sp>
      <p:pic>
        <p:nvPicPr>
          <p:cNvPr id="21" name="Image 3" descr="preencoded.png"/>
          <p:cNvPicPr>
            <a:picLocks noChangeAspect="1"/>
          </p:cNvPicPr>
          <p:nvPr/>
        </p:nvPicPr>
        <p:blipFill>
          <a:blip r:embed="rId6"/>
          <a:stretch>
            <a:fillRect/>
          </a:stretch>
        </p:blipFill>
        <p:spPr>
          <a:xfrm>
            <a:off x="7691795" y="5406866"/>
            <a:ext cx="214313" cy="267891"/>
          </a:xfrm>
          <a:prstGeom prst="rect">
            <a:avLst/>
          </a:prstGeom>
        </p:spPr>
      </p:pic>
      <p:sp>
        <p:nvSpPr>
          <p:cNvPr id="22" name="Text 16"/>
          <p:cNvSpPr/>
          <p:nvPr/>
        </p:nvSpPr>
        <p:spPr>
          <a:xfrm>
            <a:off x="7560826" y="5937647"/>
            <a:ext cx="3486388" cy="327422"/>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Positive Behaviour &amp; Respect</a:t>
            </a:r>
            <a:endParaRPr lang="en-US" sz="2050" dirty="0"/>
          </a:p>
        </p:txBody>
      </p:sp>
      <p:sp>
        <p:nvSpPr>
          <p:cNvPr id="23" name="Text 17"/>
          <p:cNvSpPr/>
          <p:nvPr/>
        </p:nvSpPr>
        <p:spPr>
          <a:xfrm>
            <a:off x="7560826" y="6360319"/>
            <a:ext cx="6109454" cy="95261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It is important to nurture mutual respect, kindness, and understanding, creating a supportive environment where every child can thrive and feel valued.</a:t>
            </a:r>
            <a:endParaRPr lang="en-US" sz="15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820103"/>
            <a:ext cx="5457944" cy="682228"/>
          </a:xfrm>
          <a:prstGeom prst="rect">
            <a:avLst/>
          </a:prstGeom>
          <a:noFill/>
          <a:ln/>
        </p:spPr>
        <p:txBody>
          <a:bodyPr wrap="none" lIns="0" tIns="0" rIns="0" bIns="0" rtlCol="0" anchor="t"/>
          <a:lstStyle/>
          <a:p>
            <a:pPr marL="0" indent="0" algn="l">
              <a:lnSpc>
                <a:spcPts val="5350"/>
              </a:lnSpc>
              <a:buNone/>
            </a:pPr>
            <a:r>
              <a:rPr lang="en-US" sz="4250" b="1" dirty="0">
                <a:solidFill>
                  <a:srgbClr val="F95F88"/>
                </a:solidFill>
                <a:latin typeface="Petrona Bold" pitchFamily="34" charset="0"/>
                <a:ea typeface="Petrona Bold" pitchFamily="34" charset="-122"/>
                <a:cs typeface="Petrona Bold" pitchFamily="34" charset="-120"/>
              </a:rPr>
              <a:t>Homework</a:t>
            </a:r>
            <a:endParaRPr lang="en-US" sz="4250" dirty="0"/>
          </a:p>
        </p:txBody>
      </p:sp>
      <p:pic>
        <p:nvPicPr>
          <p:cNvPr id="3" name="Image 0" descr="preencoded.png"/>
          <p:cNvPicPr>
            <a:picLocks noChangeAspect="1"/>
          </p:cNvPicPr>
          <p:nvPr/>
        </p:nvPicPr>
        <p:blipFill>
          <a:blip r:embed="rId3"/>
          <a:stretch>
            <a:fillRect/>
          </a:stretch>
        </p:blipFill>
        <p:spPr>
          <a:xfrm>
            <a:off x="793790" y="1899166"/>
            <a:ext cx="198358" cy="248007"/>
          </a:xfrm>
          <a:prstGeom prst="rect">
            <a:avLst/>
          </a:prstGeom>
        </p:spPr>
      </p:pic>
      <p:sp>
        <p:nvSpPr>
          <p:cNvPr id="4" name="Shape 1"/>
          <p:cNvSpPr/>
          <p:nvPr/>
        </p:nvSpPr>
        <p:spPr>
          <a:xfrm>
            <a:off x="793790" y="2213491"/>
            <a:ext cx="6422231" cy="22860"/>
          </a:xfrm>
          <a:prstGeom prst="rect">
            <a:avLst/>
          </a:prstGeom>
          <a:solidFill>
            <a:srgbClr val="6237C8"/>
          </a:solidFill>
          <a:ln/>
        </p:spPr>
      </p:sp>
      <p:sp>
        <p:nvSpPr>
          <p:cNvPr id="5" name="Text 2"/>
          <p:cNvSpPr/>
          <p:nvPr/>
        </p:nvSpPr>
        <p:spPr>
          <a:xfrm>
            <a:off x="793790" y="2358390"/>
            <a:ext cx="2728913" cy="341114"/>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Petrona Bold" pitchFamily="34" charset="0"/>
                <a:ea typeface="Petrona Bold" pitchFamily="34" charset="-122"/>
                <a:cs typeface="Petrona Bold" pitchFamily="34" charset="-120"/>
              </a:rPr>
              <a:t>Times Table Practice</a:t>
            </a:r>
            <a:endParaRPr lang="en-US" sz="2100" dirty="0"/>
          </a:p>
        </p:txBody>
      </p:sp>
      <p:sp>
        <p:nvSpPr>
          <p:cNvPr id="6" name="Text 3"/>
          <p:cNvSpPr/>
          <p:nvPr/>
        </p:nvSpPr>
        <p:spPr>
          <a:xfrm>
            <a:off x="793790" y="2818567"/>
            <a:ext cx="6422231" cy="127015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Practice for 10-15 minutes a few times each week using games, apps, or traditional methods. We will review the 2s, 5s and 10s times tables first then I will move the children on to other tables as and when they are ready.</a:t>
            </a:r>
            <a:endParaRPr lang="en-US" sz="1550" dirty="0"/>
          </a:p>
        </p:txBody>
      </p:sp>
      <p:pic>
        <p:nvPicPr>
          <p:cNvPr id="7" name="Image 1" descr="preencoded.png"/>
          <p:cNvPicPr>
            <a:picLocks noChangeAspect="1"/>
          </p:cNvPicPr>
          <p:nvPr/>
        </p:nvPicPr>
        <p:blipFill>
          <a:blip r:embed="rId4"/>
          <a:stretch>
            <a:fillRect/>
          </a:stretch>
        </p:blipFill>
        <p:spPr>
          <a:xfrm>
            <a:off x="7414379" y="1899166"/>
            <a:ext cx="198358" cy="248007"/>
          </a:xfrm>
          <a:prstGeom prst="rect">
            <a:avLst/>
          </a:prstGeom>
        </p:spPr>
      </p:pic>
      <p:sp>
        <p:nvSpPr>
          <p:cNvPr id="8" name="Shape 4"/>
          <p:cNvSpPr/>
          <p:nvPr/>
        </p:nvSpPr>
        <p:spPr>
          <a:xfrm>
            <a:off x="7414379" y="2213491"/>
            <a:ext cx="6422231" cy="22860"/>
          </a:xfrm>
          <a:prstGeom prst="rect">
            <a:avLst/>
          </a:prstGeom>
          <a:solidFill>
            <a:srgbClr val="6237C8"/>
          </a:solidFill>
          <a:ln/>
        </p:spPr>
      </p:sp>
      <p:sp>
        <p:nvSpPr>
          <p:cNvPr id="9" name="Text 5"/>
          <p:cNvSpPr/>
          <p:nvPr/>
        </p:nvSpPr>
        <p:spPr>
          <a:xfrm>
            <a:off x="7414379" y="2358390"/>
            <a:ext cx="2844522" cy="341114"/>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Petrona Bold" pitchFamily="34" charset="0"/>
                <a:ea typeface="Petrona Bold" pitchFamily="34" charset="-122"/>
                <a:cs typeface="Petrona Bold" pitchFamily="34" charset="-120"/>
              </a:rPr>
              <a:t>Daily Reading at Home</a:t>
            </a:r>
            <a:endParaRPr lang="en-US" sz="2100" dirty="0"/>
          </a:p>
        </p:txBody>
      </p:sp>
      <p:sp>
        <p:nvSpPr>
          <p:cNvPr id="10" name="Text 6"/>
          <p:cNvSpPr/>
          <p:nvPr/>
        </p:nvSpPr>
        <p:spPr>
          <a:xfrm>
            <a:off x="7414379" y="2818567"/>
            <a:ext cx="6422231" cy="127015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10 minutes of shared or independent reading, a few times each week has been proven to make a huge difference to children's reading ability. It develops comprehension, vocabulary, and fluency and in many children fosters a lifelong love of literature and learning.</a:t>
            </a:r>
            <a:endParaRPr lang="en-US" sz="1550" dirty="0"/>
          </a:p>
        </p:txBody>
      </p:sp>
      <p:pic>
        <p:nvPicPr>
          <p:cNvPr id="11" name="Image 2" descr="preencoded.png"/>
          <p:cNvPicPr>
            <a:picLocks noChangeAspect="1"/>
          </p:cNvPicPr>
          <p:nvPr/>
        </p:nvPicPr>
        <p:blipFill>
          <a:blip r:embed="rId5"/>
          <a:stretch>
            <a:fillRect/>
          </a:stretch>
        </p:blipFill>
        <p:spPr>
          <a:xfrm>
            <a:off x="793790" y="4435912"/>
            <a:ext cx="198358" cy="248007"/>
          </a:xfrm>
          <a:prstGeom prst="rect">
            <a:avLst/>
          </a:prstGeom>
        </p:spPr>
      </p:pic>
      <p:sp>
        <p:nvSpPr>
          <p:cNvPr id="12" name="Shape 7"/>
          <p:cNvSpPr/>
          <p:nvPr/>
        </p:nvSpPr>
        <p:spPr>
          <a:xfrm>
            <a:off x="793790" y="4750237"/>
            <a:ext cx="6422231" cy="22860"/>
          </a:xfrm>
          <a:prstGeom prst="rect">
            <a:avLst/>
          </a:prstGeom>
          <a:solidFill>
            <a:srgbClr val="6237C8"/>
          </a:solidFill>
          <a:ln/>
        </p:spPr>
      </p:sp>
      <p:sp>
        <p:nvSpPr>
          <p:cNvPr id="13" name="Text 8"/>
          <p:cNvSpPr/>
          <p:nvPr/>
        </p:nvSpPr>
        <p:spPr>
          <a:xfrm>
            <a:off x="793790" y="4895136"/>
            <a:ext cx="2728913" cy="341114"/>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Petrona Bold" pitchFamily="34" charset="0"/>
                <a:ea typeface="Petrona Bold" pitchFamily="34" charset="-122"/>
                <a:cs typeface="Petrona Bold" pitchFamily="34" charset="-120"/>
              </a:rPr>
              <a:t>Spelling Practice</a:t>
            </a:r>
            <a:endParaRPr lang="en-US" sz="2100" dirty="0"/>
          </a:p>
        </p:txBody>
      </p:sp>
      <p:sp>
        <p:nvSpPr>
          <p:cNvPr id="14" name="Text 9"/>
          <p:cNvSpPr/>
          <p:nvPr/>
        </p:nvSpPr>
        <p:spPr>
          <a:xfrm>
            <a:off x="793790" y="5355312"/>
            <a:ext cx="6422231" cy="1905238"/>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I have assessed the children's spelling and will be sending home spelling homework sheets to practice. Some need to reinforce phonics work from KS1, some need work on high frequency spellings, others are ready for the KS2 curriculum. In class we will practise through various engaging methods including word games, writing sentences, and creative activities.</a:t>
            </a:r>
            <a:endParaRPr lang="en-US" sz="1550" dirty="0"/>
          </a:p>
        </p:txBody>
      </p:sp>
      <p:pic>
        <p:nvPicPr>
          <p:cNvPr id="15" name="Image 3" descr="preencoded.png"/>
          <p:cNvPicPr>
            <a:picLocks noChangeAspect="1"/>
          </p:cNvPicPr>
          <p:nvPr/>
        </p:nvPicPr>
        <p:blipFill>
          <a:blip r:embed="rId6"/>
          <a:stretch>
            <a:fillRect/>
          </a:stretch>
        </p:blipFill>
        <p:spPr>
          <a:xfrm>
            <a:off x="7414379" y="4435912"/>
            <a:ext cx="198358" cy="248007"/>
          </a:xfrm>
          <a:prstGeom prst="rect">
            <a:avLst/>
          </a:prstGeom>
        </p:spPr>
      </p:pic>
      <p:sp>
        <p:nvSpPr>
          <p:cNvPr id="16" name="Shape 10"/>
          <p:cNvSpPr/>
          <p:nvPr/>
        </p:nvSpPr>
        <p:spPr>
          <a:xfrm>
            <a:off x="7414379" y="4750237"/>
            <a:ext cx="6422231" cy="22860"/>
          </a:xfrm>
          <a:prstGeom prst="rect">
            <a:avLst/>
          </a:prstGeom>
          <a:solidFill>
            <a:srgbClr val="6237C8"/>
          </a:solidFill>
          <a:ln/>
        </p:spPr>
      </p:sp>
      <p:sp>
        <p:nvSpPr>
          <p:cNvPr id="17" name="Text 11"/>
          <p:cNvSpPr/>
          <p:nvPr/>
        </p:nvSpPr>
        <p:spPr>
          <a:xfrm>
            <a:off x="7414379" y="4895136"/>
            <a:ext cx="2728913" cy="341114"/>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Petrona Bold" pitchFamily="34" charset="0"/>
                <a:ea typeface="Petrona Bold" pitchFamily="34" charset="-122"/>
                <a:cs typeface="Petrona Bold" pitchFamily="34" charset="-120"/>
              </a:rPr>
              <a:t>Half-Termly Projects</a:t>
            </a:r>
            <a:endParaRPr lang="en-US" sz="2100" dirty="0"/>
          </a:p>
        </p:txBody>
      </p:sp>
      <p:sp>
        <p:nvSpPr>
          <p:cNvPr id="18" name="Text 12"/>
          <p:cNvSpPr/>
          <p:nvPr/>
        </p:nvSpPr>
        <p:spPr>
          <a:xfrm>
            <a:off x="7414379" y="5355312"/>
            <a:ext cx="6422231" cy="95261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Each half term I will give a research project which links to our topic work. These projects encourage independent learning, presentation skills, and deeper exploration of curriculum themes.</a:t>
            </a:r>
            <a:endParaRPr lang="en-US" sz="1550" dirty="0"/>
          </a:p>
        </p:txBody>
      </p:sp>
      <p:sp>
        <p:nvSpPr>
          <p:cNvPr id="19" name="Text 13"/>
          <p:cNvSpPr/>
          <p:nvPr/>
        </p:nvSpPr>
        <p:spPr>
          <a:xfrm>
            <a:off x="7414379" y="6426994"/>
            <a:ext cx="6422231" cy="317540"/>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This half term, the project will be about kites!</a:t>
            </a:r>
            <a:endParaRPr lang="en-US" sz="15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ook bingo game with text&#10;&#10;AI-generated content may be incorrect.">
            <a:extLst>
              <a:ext uri="{FF2B5EF4-FFF2-40B4-BE49-F238E27FC236}">
                <a16:creationId xmlns:a16="http://schemas.microsoft.com/office/drawing/2014/main" id="{EE5C8C45-0D13-3B14-0314-E33B5D0B42F7}"/>
              </a:ext>
            </a:extLst>
          </p:cNvPr>
          <p:cNvPicPr>
            <a:picLocks noChangeAspect="1"/>
          </p:cNvPicPr>
          <p:nvPr/>
        </p:nvPicPr>
        <p:blipFill>
          <a:blip r:embed="rId2"/>
          <a:stretch>
            <a:fillRect/>
          </a:stretch>
        </p:blipFill>
        <p:spPr>
          <a:xfrm>
            <a:off x="1228725" y="557213"/>
            <a:ext cx="12172950" cy="7115175"/>
          </a:xfrm>
          <a:prstGeom prst="rect">
            <a:avLst/>
          </a:prstGeom>
        </p:spPr>
      </p:pic>
    </p:spTree>
    <p:extLst>
      <p:ext uri="{BB962C8B-B14F-4D97-AF65-F5344CB8AC3E}">
        <p14:creationId xmlns:p14="http://schemas.microsoft.com/office/powerpoint/2010/main" val="1457433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colorful kites&#10;&#10;AI-generated content may be incorrect.">
            <a:extLst>
              <a:ext uri="{FF2B5EF4-FFF2-40B4-BE49-F238E27FC236}">
                <a16:creationId xmlns:a16="http://schemas.microsoft.com/office/drawing/2014/main" id="{7B414648-1FE9-0CD0-C339-6076DA64DA4D}"/>
              </a:ext>
            </a:extLst>
          </p:cNvPr>
          <p:cNvPicPr>
            <a:picLocks noChangeAspect="1"/>
          </p:cNvPicPr>
          <p:nvPr/>
        </p:nvPicPr>
        <p:blipFill>
          <a:blip r:embed="rId2"/>
          <a:stretch>
            <a:fillRect/>
          </a:stretch>
        </p:blipFill>
        <p:spPr>
          <a:xfrm>
            <a:off x="8596312" y="1568577"/>
            <a:ext cx="5703951" cy="4287774"/>
          </a:xfrm>
          <a:prstGeom prst="rect">
            <a:avLst/>
          </a:prstGeom>
        </p:spPr>
      </p:pic>
      <p:sp>
        <p:nvSpPr>
          <p:cNvPr id="3" name="TextBox 2">
            <a:extLst>
              <a:ext uri="{FF2B5EF4-FFF2-40B4-BE49-F238E27FC236}">
                <a16:creationId xmlns:a16="http://schemas.microsoft.com/office/drawing/2014/main" id="{93EBDCA9-479A-7E51-198D-CE6A74946300}"/>
              </a:ext>
            </a:extLst>
          </p:cNvPr>
          <p:cNvSpPr txBox="1"/>
          <p:nvPr/>
        </p:nvSpPr>
        <p:spPr>
          <a:xfrm>
            <a:off x="737616" y="521208"/>
            <a:ext cx="7632192" cy="65248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200" b="1" dirty="0">
                <a:latin typeface="Inter"/>
                <a:ea typeface="Inter"/>
              </a:rPr>
              <a:t>Autumn 1 Homework Project - Kite Research</a:t>
            </a:r>
            <a:endParaRPr lang="en-US" sz="2200" b="1" dirty="0">
              <a:latin typeface="Inter"/>
              <a:ea typeface="Inter"/>
              <a:cs typeface="Calibri"/>
            </a:endParaRPr>
          </a:p>
          <a:p>
            <a:pPr algn="ctr"/>
            <a:endParaRPr lang="en-US" sz="2200" dirty="0">
              <a:latin typeface="Inter"/>
              <a:ea typeface="Calibri"/>
              <a:cs typeface="Calibri"/>
            </a:endParaRPr>
          </a:p>
          <a:p>
            <a:pPr marL="457200" indent="-457200">
              <a:buAutoNum type="arabicPeriod"/>
            </a:pPr>
            <a:r>
              <a:rPr lang="en-US" sz="2200" dirty="0">
                <a:latin typeface="Inter"/>
                <a:ea typeface="Calibri"/>
                <a:cs typeface="Calibri"/>
              </a:rPr>
              <a:t>Find out about a kite festival – there are lots to choose from! You could watch a kite festival video or read some information on the internet. Here is a good website to start </a:t>
            </a:r>
            <a:r>
              <a:rPr lang="en-US" sz="2200" dirty="0">
                <a:latin typeface="Inter"/>
                <a:ea typeface="Calibri"/>
                <a:cs typeface="Calibri"/>
                <a:hlinkClick r:id="rId3"/>
              </a:rPr>
              <a:t>Kite Flying Around the World: Festivals, Books, Crafts &amp; More</a:t>
            </a:r>
            <a:endParaRPr lang="en-US" sz="2200" dirty="0">
              <a:latin typeface="Inter"/>
              <a:ea typeface="Calibri"/>
              <a:cs typeface="Calibri"/>
            </a:endParaRPr>
          </a:p>
          <a:p>
            <a:pPr marL="514350" indent="-514350">
              <a:buAutoNum type="arabicPeriod"/>
            </a:pPr>
            <a:endParaRPr lang="en-US" sz="2200" dirty="0">
              <a:latin typeface="Inter"/>
              <a:ea typeface="Calibri"/>
              <a:cs typeface="Calibri"/>
            </a:endParaRPr>
          </a:p>
          <a:p>
            <a:pPr marL="457200" indent="-457200">
              <a:buAutoNum type="arabicPeriod"/>
            </a:pPr>
            <a:r>
              <a:rPr lang="en-US" sz="2200" dirty="0">
                <a:latin typeface="Inter"/>
                <a:ea typeface="Calibri"/>
                <a:cs typeface="Calibri"/>
              </a:rPr>
              <a:t>Make some notes. Where in the world is the kite festival? When does it take place? What happens? Note down any facts which you think are interesting.</a:t>
            </a:r>
          </a:p>
          <a:p>
            <a:pPr marL="457200" indent="-457200">
              <a:buAutoNum type="arabicPeriod"/>
            </a:pPr>
            <a:endParaRPr lang="en-US" sz="2200" dirty="0">
              <a:latin typeface="Inter"/>
              <a:ea typeface="Calibri"/>
              <a:cs typeface="Calibri"/>
            </a:endParaRPr>
          </a:p>
          <a:p>
            <a:pPr marL="457200" indent="-457200">
              <a:buAutoNum type="arabicPeriod"/>
            </a:pPr>
            <a:r>
              <a:rPr lang="en-US" sz="2200" dirty="0">
                <a:latin typeface="Inter"/>
                <a:ea typeface="Calibri"/>
                <a:cs typeface="Calibri"/>
              </a:rPr>
              <a:t>Write up your research. You can handwrite it, adding your own drawings or you could write it on a computer and add digital images. Think carefully about the presentation.</a:t>
            </a:r>
          </a:p>
          <a:p>
            <a:pPr marL="457200" indent="-457200">
              <a:buAutoNum type="arabicPeriod"/>
            </a:pPr>
            <a:endParaRPr lang="en-US" sz="2200" dirty="0">
              <a:latin typeface="Inter"/>
              <a:ea typeface="Calibri"/>
              <a:cs typeface="Calibri"/>
            </a:endParaRPr>
          </a:p>
          <a:p>
            <a:pPr marL="457200" indent="-457200">
              <a:buAutoNum type="arabicPeriod"/>
            </a:pPr>
            <a:r>
              <a:rPr lang="en-US" sz="2200" dirty="0">
                <a:latin typeface="Inter"/>
                <a:ea typeface="Calibri"/>
                <a:cs typeface="Calibri"/>
              </a:rPr>
              <a:t>Hand it </a:t>
            </a:r>
            <a:r>
              <a:rPr lang="en-US" sz="2200" dirty="0" smtClean="0">
                <a:latin typeface="Inter"/>
                <a:ea typeface="Calibri"/>
                <a:cs typeface="Calibri"/>
              </a:rPr>
              <a:t>in! There </a:t>
            </a:r>
            <a:r>
              <a:rPr lang="en-US" sz="2200" dirty="0">
                <a:latin typeface="Inter"/>
                <a:ea typeface="Calibri"/>
                <a:cs typeface="Calibri"/>
              </a:rPr>
              <a:t>will be house points rewarded for wonderful work!</a:t>
            </a:r>
          </a:p>
        </p:txBody>
      </p:sp>
    </p:spTree>
    <p:extLst>
      <p:ext uri="{BB962C8B-B14F-4D97-AF65-F5344CB8AC3E}">
        <p14:creationId xmlns:p14="http://schemas.microsoft.com/office/powerpoint/2010/main" val="2356195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620078"/>
            <a:ext cx="4719399" cy="579953"/>
          </a:xfrm>
          <a:prstGeom prst="rect">
            <a:avLst/>
          </a:prstGeom>
          <a:noFill/>
          <a:ln/>
        </p:spPr>
        <p:txBody>
          <a:bodyPr wrap="none" lIns="0" tIns="0" rIns="0" bIns="0" rtlCol="0" anchor="t"/>
          <a:lstStyle/>
          <a:p>
            <a:pPr marL="0" indent="0" algn="l">
              <a:lnSpc>
                <a:spcPts val="4550"/>
              </a:lnSpc>
              <a:buNone/>
            </a:pPr>
            <a:r>
              <a:rPr lang="en-US" sz="3650" b="1" dirty="0">
                <a:solidFill>
                  <a:srgbClr val="F95F88"/>
                </a:solidFill>
                <a:latin typeface="Petrona Bold" pitchFamily="34" charset="0"/>
                <a:ea typeface="Petrona Bold" pitchFamily="34" charset="-122"/>
                <a:cs typeface="Petrona Bold" pitchFamily="34" charset="-120"/>
              </a:rPr>
              <a:t>How Parents Can Help</a:t>
            </a:r>
            <a:endParaRPr lang="en-US" sz="3650" dirty="0"/>
          </a:p>
        </p:txBody>
      </p:sp>
      <p:sp>
        <p:nvSpPr>
          <p:cNvPr id="3" name="Text 1"/>
          <p:cNvSpPr/>
          <p:nvPr/>
        </p:nvSpPr>
        <p:spPr>
          <a:xfrm>
            <a:off x="793790" y="1537335"/>
            <a:ext cx="13042821" cy="539829"/>
          </a:xfrm>
          <a:prstGeom prst="rect">
            <a:avLst/>
          </a:prstGeom>
          <a:noFill/>
          <a:ln/>
        </p:spPr>
        <p:txBody>
          <a:bodyPr wrap="square" lIns="0" tIns="0" rIns="0" bIns="0" rtlCol="0" anchor="t"/>
          <a:lstStyle/>
          <a:p>
            <a:pPr marL="0" indent="0" algn="l">
              <a:lnSpc>
                <a:spcPts val="2100"/>
              </a:lnSpc>
              <a:buNone/>
            </a:pPr>
            <a:r>
              <a:rPr lang="en-US" sz="1400" b="1" dirty="0">
                <a:solidFill>
                  <a:srgbClr val="272525"/>
                </a:solidFill>
                <a:latin typeface="Inter" pitchFamily="34" charset="0"/>
                <a:ea typeface="Inter" pitchFamily="34" charset="-122"/>
                <a:cs typeface="Inter" pitchFamily="34" charset="-120"/>
              </a:rPr>
              <a:t>Your support at home makes an enormous difference to your child's progress and confidence. Here are practical ways to enhance their learning journey and strengthen the home-school partnership.</a:t>
            </a:r>
            <a:endParaRPr lang="en-US" sz="1400" b="1" dirty="0"/>
          </a:p>
        </p:txBody>
      </p:sp>
      <p:pic>
        <p:nvPicPr>
          <p:cNvPr id="4" name="Image 0" descr="preencoded.png"/>
          <p:cNvPicPr>
            <a:picLocks noChangeAspect="1"/>
          </p:cNvPicPr>
          <p:nvPr/>
        </p:nvPicPr>
        <p:blipFill>
          <a:blip r:embed="rId3"/>
          <a:stretch>
            <a:fillRect/>
          </a:stretch>
        </p:blipFill>
        <p:spPr>
          <a:xfrm>
            <a:off x="793790" y="2266950"/>
            <a:ext cx="843439" cy="1268135"/>
          </a:xfrm>
          <a:prstGeom prst="rect">
            <a:avLst/>
          </a:prstGeom>
        </p:spPr>
      </p:pic>
      <p:sp>
        <p:nvSpPr>
          <p:cNvPr id="5" name="Text 2"/>
          <p:cNvSpPr/>
          <p:nvPr/>
        </p:nvSpPr>
        <p:spPr>
          <a:xfrm>
            <a:off x="1805821" y="2435543"/>
            <a:ext cx="4988243" cy="289917"/>
          </a:xfrm>
          <a:prstGeom prst="rect">
            <a:avLst/>
          </a:prstGeom>
          <a:noFill/>
          <a:ln/>
        </p:spPr>
        <p:txBody>
          <a:bodyPr wrap="none" lIns="0" tIns="0" rIns="0" bIns="0" rtlCol="0" anchor="t"/>
          <a:lstStyle/>
          <a:p>
            <a:pPr marL="0" indent="0" algn="l">
              <a:lnSpc>
                <a:spcPts val="2250"/>
              </a:lnSpc>
              <a:buNone/>
            </a:pPr>
            <a:r>
              <a:rPr lang="en-US" sz="1800" b="1" dirty="0">
                <a:solidFill>
                  <a:srgbClr val="272525"/>
                </a:solidFill>
                <a:latin typeface="Petrona Bold" pitchFamily="34" charset="0"/>
                <a:ea typeface="Petrona Bold" pitchFamily="34" charset="-122"/>
                <a:cs typeface="Petrona Bold" pitchFamily="34" charset="-120"/>
              </a:rPr>
              <a:t>Read Together Regularly and Practice Spellings</a:t>
            </a:r>
            <a:endParaRPr lang="en-US" sz="1800" dirty="0"/>
          </a:p>
        </p:txBody>
      </p:sp>
      <p:sp>
        <p:nvSpPr>
          <p:cNvPr id="6" name="Text 3"/>
          <p:cNvSpPr/>
          <p:nvPr/>
        </p:nvSpPr>
        <p:spPr>
          <a:xfrm>
            <a:off x="1805821" y="2826663"/>
            <a:ext cx="12030789" cy="539829"/>
          </a:xfrm>
          <a:prstGeom prst="rect">
            <a:avLst/>
          </a:prstGeom>
          <a:noFill/>
          <a:ln/>
        </p:spPr>
        <p:txBody>
          <a:bodyPr wrap="square" lIns="0" tIns="0" rIns="0" bIns="0" rtlCol="0" anchor="t"/>
          <a:lstStyle/>
          <a:p>
            <a:pPr marL="0" indent="0" algn="l">
              <a:lnSpc>
                <a:spcPts val="2100"/>
              </a:lnSpc>
              <a:buNone/>
            </a:pPr>
            <a:r>
              <a:rPr lang="en-US" sz="1400" dirty="0">
                <a:solidFill>
                  <a:srgbClr val="272525"/>
                </a:solidFill>
                <a:latin typeface="Inter" pitchFamily="34" charset="0"/>
                <a:ea typeface="Inter" pitchFamily="34" charset="-122"/>
                <a:cs typeface="Inter" pitchFamily="34" charset="-120"/>
              </a:rPr>
              <a:t>Enjoy books together a few times each week. Discuss stories, characters, and predictions. I'll change reading books when I can see evidence of home reading in their diary. Children will be bringing home spellings to learn which are matched to their ability</a:t>
            </a:r>
            <a:endParaRPr lang="en-US" sz="1400" dirty="0"/>
          </a:p>
        </p:txBody>
      </p:sp>
      <p:pic>
        <p:nvPicPr>
          <p:cNvPr id="7" name="Image 1" descr="preencoded.png"/>
          <p:cNvPicPr>
            <a:picLocks noChangeAspect="1"/>
          </p:cNvPicPr>
          <p:nvPr/>
        </p:nvPicPr>
        <p:blipFill>
          <a:blip r:embed="rId4"/>
          <a:stretch>
            <a:fillRect/>
          </a:stretch>
        </p:blipFill>
        <p:spPr>
          <a:xfrm>
            <a:off x="793790" y="3535085"/>
            <a:ext cx="843439" cy="1268135"/>
          </a:xfrm>
          <a:prstGeom prst="rect">
            <a:avLst/>
          </a:prstGeom>
        </p:spPr>
      </p:pic>
      <p:sp>
        <p:nvSpPr>
          <p:cNvPr id="8" name="Text 4"/>
          <p:cNvSpPr/>
          <p:nvPr/>
        </p:nvSpPr>
        <p:spPr>
          <a:xfrm>
            <a:off x="1805821" y="3703677"/>
            <a:ext cx="2319576" cy="289917"/>
          </a:xfrm>
          <a:prstGeom prst="rect">
            <a:avLst/>
          </a:prstGeom>
          <a:noFill/>
          <a:ln/>
        </p:spPr>
        <p:txBody>
          <a:bodyPr wrap="none" lIns="0" tIns="0" rIns="0" bIns="0" rtlCol="0" anchor="t"/>
          <a:lstStyle/>
          <a:p>
            <a:pPr marL="0" indent="0" algn="l">
              <a:lnSpc>
                <a:spcPts val="2250"/>
              </a:lnSpc>
              <a:buNone/>
            </a:pPr>
            <a:r>
              <a:rPr lang="en-US" sz="1800" b="1" dirty="0">
                <a:solidFill>
                  <a:srgbClr val="272525"/>
                </a:solidFill>
                <a:latin typeface="Petrona Bold" pitchFamily="34" charset="0"/>
                <a:ea typeface="Petrona Bold" pitchFamily="34" charset="-122"/>
                <a:cs typeface="Petrona Bold" pitchFamily="34" charset="-120"/>
              </a:rPr>
              <a:t>Practise Times Tables</a:t>
            </a:r>
            <a:endParaRPr lang="en-US" sz="1800" dirty="0"/>
          </a:p>
        </p:txBody>
      </p:sp>
      <p:sp>
        <p:nvSpPr>
          <p:cNvPr id="9" name="Text 5"/>
          <p:cNvSpPr/>
          <p:nvPr/>
        </p:nvSpPr>
        <p:spPr>
          <a:xfrm>
            <a:off x="1805821" y="4094798"/>
            <a:ext cx="12030789" cy="539829"/>
          </a:xfrm>
          <a:prstGeom prst="rect">
            <a:avLst/>
          </a:prstGeom>
          <a:noFill/>
          <a:ln/>
        </p:spPr>
        <p:txBody>
          <a:bodyPr wrap="square" lIns="0" tIns="0" rIns="0" bIns="0" rtlCol="0" anchor="t"/>
          <a:lstStyle/>
          <a:p>
            <a:pPr marL="0" indent="0" algn="l">
              <a:lnSpc>
                <a:spcPts val="2100"/>
              </a:lnSpc>
              <a:buNone/>
            </a:pPr>
            <a:r>
              <a:rPr lang="en-US" sz="1400" dirty="0">
                <a:solidFill>
                  <a:srgbClr val="272525"/>
                </a:solidFill>
                <a:latin typeface="Inter" pitchFamily="34" charset="0"/>
                <a:ea typeface="Inter" pitchFamily="34" charset="-122"/>
                <a:cs typeface="Inter" pitchFamily="34" charset="-120"/>
              </a:rPr>
              <a:t>Make maths fun with games, songs, and apps. I'll be sending home specific tables to focus on each half-term, along with resources and suggestions for practice.</a:t>
            </a:r>
            <a:endParaRPr lang="en-US" sz="1400" dirty="0"/>
          </a:p>
        </p:txBody>
      </p:sp>
      <p:pic>
        <p:nvPicPr>
          <p:cNvPr id="10" name="Image 2" descr="preencoded.png"/>
          <p:cNvPicPr>
            <a:picLocks noChangeAspect="1"/>
          </p:cNvPicPr>
          <p:nvPr/>
        </p:nvPicPr>
        <p:blipFill>
          <a:blip r:embed="rId5"/>
          <a:stretch>
            <a:fillRect/>
          </a:stretch>
        </p:blipFill>
        <p:spPr>
          <a:xfrm>
            <a:off x="793790" y="4803219"/>
            <a:ext cx="843439" cy="1268135"/>
          </a:xfrm>
          <a:prstGeom prst="rect">
            <a:avLst/>
          </a:prstGeom>
        </p:spPr>
      </p:pic>
      <p:sp>
        <p:nvSpPr>
          <p:cNvPr id="11" name="Text 6"/>
          <p:cNvSpPr/>
          <p:nvPr/>
        </p:nvSpPr>
        <p:spPr>
          <a:xfrm>
            <a:off x="1805821" y="4971812"/>
            <a:ext cx="2693908" cy="289917"/>
          </a:xfrm>
          <a:prstGeom prst="rect">
            <a:avLst/>
          </a:prstGeom>
          <a:noFill/>
          <a:ln/>
        </p:spPr>
        <p:txBody>
          <a:bodyPr wrap="none" lIns="0" tIns="0" rIns="0" bIns="0" rtlCol="0" anchor="t"/>
          <a:lstStyle/>
          <a:p>
            <a:pPr marL="0" indent="0" algn="l">
              <a:lnSpc>
                <a:spcPts val="2250"/>
              </a:lnSpc>
              <a:buNone/>
            </a:pPr>
            <a:r>
              <a:rPr lang="en-US" sz="1800" b="1" dirty="0">
                <a:solidFill>
                  <a:srgbClr val="272525"/>
                </a:solidFill>
                <a:latin typeface="Petrona Bold" pitchFamily="34" charset="0"/>
                <a:ea typeface="Petrona Bold" pitchFamily="34" charset="-122"/>
                <a:cs typeface="Petrona Bold" pitchFamily="34" charset="-120"/>
              </a:rPr>
              <a:t>Encourage Independence</a:t>
            </a:r>
            <a:endParaRPr lang="en-US" sz="1800" dirty="0"/>
          </a:p>
        </p:txBody>
      </p:sp>
      <p:sp>
        <p:nvSpPr>
          <p:cNvPr id="12" name="Text 7"/>
          <p:cNvSpPr/>
          <p:nvPr/>
        </p:nvSpPr>
        <p:spPr>
          <a:xfrm>
            <a:off x="1805821" y="5362932"/>
            <a:ext cx="12030789" cy="539829"/>
          </a:xfrm>
          <a:prstGeom prst="rect">
            <a:avLst/>
          </a:prstGeom>
          <a:noFill/>
          <a:ln/>
        </p:spPr>
        <p:txBody>
          <a:bodyPr wrap="square" lIns="0" tIns="0" rIns="0" bIns="0" rtlCol="0" anchor="t"/>
          <a:lstStyle/>
          <a:p>
            <a:pPr marL="0" indent="0" algn="l">
              <a:lnSpc>
                <a:spcPts val="2100"/>
              </a:lnSpc>
              <a:buNone/>
            </a:pPr>
            <a:r>
              <a:rPr lang="en-US" sz="1400" dirty="0">
                <a:solidFill>
                  <a:srgbClr val="272525"/>
                </a:solidFill>
                <a:latin typeface="Inter" pitchFamily="34" charset="0"/>
                <a:ea typeface="Inter" pitchFamily="34" charset="-122"/>
                <a:cs typeface="Inter" pitchFamily="34" charset="-120"/>
              </a:rPr>
              <a:t>Allow your child to make mistakes and learn from them. Support their problem-solving efforts rather than immediately providing answers as this gradually builds resilience and confidence. Encourage them to talk to me if they have a problem.</a:t>
            </a:r>
            <a:endParaRPr lang="en-US" sz="1400" dirty="0"/>
          </a:p>
        </p:txBody>
      </p:sp>
      <p:pic>
        <p:nvPicPr>
          <p:cNvPr id="13" name="Image 3" descr="preencoded.png"/>
          <p:cNvPicPr>
            <a:picLocks noChangeAspect="1"/>
          </p:cNvPicPr>
          <p:nvPr/>
        </p:nvPicPr>
        <p:blipFill>
          <a:blip r:embed="rId6"/>
          <a:stretch>
            <a:fillRect/>
          </a:stretch>
        </p:blipFill>
        <p:spPr>
          <a:xfrm>
            <a:off x="793790" y="6071354"/>
            <a:ext cx="843439" cy="1538049"/>
          </a:xfrm>
          <a:prstGeom prst="rect">
            <a:avLst/>
          </a:prstGeom>
        </p:spPr>
      </p:pic>
      <p:sp>
        <p:nvSpPr>
          <p:cNvPr id="14" name="Text 8"/>
          <p:cNvSpPr/>
          <p:nvPr/>
        </p:nvSpPr>
        <p:spPr>
          <a:xfrm>
            <a:off x="1805821" y="6239947"/>
            <a:ext cx="2408277" cy="289917"/>
          </a:xfrm>
          <a:prstGeom prst="rect">
            <a:avLst/>
          </a:prstGeom>
          <a:noFill/>
          <a:ln/>
        </p:spPr>
        <p:txBody>
          <a:bodyPr wrap="none" lIns="0" tIns="0" rIns="0" bIns="0" rtlCol="0" anchor="t"/>
          <a:lstStyle/>
          <a:p>
            <a:pPr marL="0" indent="0" algn="l">
              <a:lnSpc>
                <a:spcPts val="2250"/>
              </a:lnSpc>
              <a:buNone/>
            </a:pPr>
            <a:r>
              <a:rPr lang="en-US" sz="1800" b="1" dirty="0">
                <a:solidFill>
                  <a:srgbClr val="272525"/>
                </a:solidFill>
                <a:latin typeface="Petrona Bold" pitchFamily="34" charset="0"/>
                <a:ea typeface="Petrona Bold" pitchFamily="34" charset="-122"/>
                <a:cs typeface="Petrona Bold" pitchFamily="34" charset="-120"/>
              </a:rPr>
              <a:t>Communicate with </a:t>
            </a:r>
            <a:r>
              <a:rPr lang="en-US" b="1" dirty="0" smtClean="0">
                <a:solidFill>
                  <a:srgbClr val="272525"/>
                </a:solidFill>
                <a:latin typeface="Petrona Bold" pitchFamily="34" charset="0"/>
                <a:ea typeface="Petrona Bold" pitchFamily="34" charset="-122"/>
                <a:cs typeface="Petrona Bold" pitchFamily="34" charset="-120"/>
              </a:rPr>
              <a:t>us</a:t>
            </a:r>
            <a:endParaRPr lang="en-US" sz="1800" dirty="0"/>
          </a:p>
        </p:txBody>
      </p:sp>
      <p:sp>
        <p:nvSpPr>
          <p:cNvPr id="15" name="Text 9"/>
          <p:cNvSpPr/>
          <p:nvPr/>
        </p:nvSpPr>
        <p:spPr>
          <a:xfrm>
            <a:off x="1805821" y="6631067"/>
            <a:ext cx="12030789" cy="809744"/>
          </a:xfrm>
          <a:prstGeom prst="rect">
            <a:avLst/>
          </a:prstGeom>
          <a:noFill/>
          <a:ln/>
        </p:spPr>
        <p:txBody>
          <a:bodyPr wrap="square" lIns="0" tIns="0" rIns="0" bIns="0" rtlCol="0" anchor="t"/>
          <a:lstStyle/>
          <a:p>
            <a:pPr marL="0" indent="0" algn="l">
              <a:lnSpc>
                <a:spcPts val="2100"/>
              </a:lnSpc>
              <a:buNone/>
            </a:pPr>
            <a:r>
              <a:rPr lang="en-US" sz="1400" dirty="0">
                <a:solidFill>
                  <a:srgbClr val="272525"/>
                </a:solidFill>
                <a:latin typeface="Inter" pitchFamily="34" charset="0"/>
                <a:ea typeface="Inter" pitchFamily="34" charset="-122"/>
                <a:cs typeface="Inter" pitchFamily="34" charset="-120"/>
              </a:rPr>
              <a:t>Please share concerns early, celebrate successes, and maintain open dialogue. </a:t>
            </a:r>
            <a:r>
              <a:rPr lang="en-US" sz="1400" dirty="0" smtClean="0">
                <a:solidFill>
                  <a:srgbClr val="272525"/>
                </a:solidFill>
                <a:latin typeface="Inter" pitchFamily="34" charset="0"/>
                <a:ea typeface="Inter" pitchFamily="34" charset="-122"/>
                <a:cs typeface="Inter" pitchFamily="34" charset="-120"/>
              </a:rPr>
              <a:t>We are</a:t>
            </a:r>
            <a:r>
              <a:rPr lang="en-US" sz="1400" dirty="0" smtClean="0">
                <a:solidFill>
                  <a:srgbClr val="272525"/>
                </a:solidFill>
                <a:latin typeface="Inter" pitchFamily="34" charset="0"/>
                <a:ea typeface="Inter" pitchFamily="34" charset="-122"/>
                <a:cs typeface="Inter" pitchFamily="34" charset="-120"/>
              </a:rPr>
              <a:t> </a:t>
            </a:r>
            <a:r>
              <a:rPr lang="en-US" sz="1400" dirty="0">
                <a:solidFill>
                  <a:srgbClr val="272525"/>
                </a:solidFill>
                <a:latin typeface="Inter" pitchFamily="34" charset="0"/>
                <a:ea typeface="Inter" pitchFamily="34" charset="-122"/>
                <a:cs typeface="Inter" pitchFamily="34" charset="-120"/>
              </a:rPr>
              <a:t>here to support your child's individual needs and celebrate their achievements together. </a:t>
            </a:r>
            <a:r>
              <a:rPr lang="en-US" sz="1400" dirty="0" smtClean="0">
                <a:solidFill>
                  <a:srgbClr val="272525"/>
                </a:solidFill>
                <a:latin typeface="Inter" pitchFamily="34" charset="0"/>
                <a:ea typeface="Inter" pitchFamily="34" charset="-122"/>
                <a:cs typeface="Inter" pitchFamily="34" charset="-120"/>
              </a:rPr>
              <a:t>One of us is</a:t>
            </a:r>
            <a:r>
              <a:rPr lang="en-US" sz="1400" dirty="0" smtClean="0">
                <a:solidFill>
                  <a:srgbClr val="272525"/>
                </a:solidFill>
                <a:latin typeface="Inter" pitchFamily="34" charset="0"/>
                <a:ea typeface="Inter" pitchFamily="34" charset="-122"/>
                <a:cs typeface="Inter" pitchFamily="34" charset="-120"/>
              </a:rPr>
              <a:t> </a:t>
            </a:r>
            <a:r>
              <a:rPr lang="en-US" sz="1400" dirty="0">
                <a:solidFill>
                  <a:srgbClr val="272525"/>
                </a:solidFill>
                <a:latin typeface="Inter" pitchFamily="34" charset="0"/>
                <a:ea typeface="Inter" pitchFamily="34" charset="-122"/>
                <a:cs typeface="Inter" pitchFamily="34" charset="-120"/>
              </a:rPr>
              <a:t>usually available after school. If there are any urgent messages before school, please contact the school office staff who pass these on to me.</a:t>
            </a:r>
            <a:endParaRPr lang="en-US"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66882" y="527209"/>
            <a:ext cx="4729401" cy="368022"/>
          </a:xfrm>
          <a:prstGeom prst="rect">
            <a:avLst/>
          </a:prstGeom>
          <a:noFill/>
          <a:ln/>
        </p:spPr>
        <p:txBody>
          <a:bodyPr wrap="none" lIns="0" tIns="0" rIns="0" bIns="0" rtlCol="0" anchor="t"/>
          <a:lstStyle/>
          <a:p>
            <a:pPr marL="0" indent="0" algn="l">
              <a:lnSpc>
                <a:spcPts val="3350"/>
              </a:lnSpc>
              <a:buNone/>
            </a:pPr>
            <a:r>
              <a:rPr lang="en-US" sz="3600" b="1" dirty="0">
                <a:solidFill>
                  <a:srgbClr val="F95F88"/>
                </a:solidFill>
                <a:latin typeface="Petrona Bold" pitchFamily="34" charset="0"/>
                <a:ea typeface="Petrona Bold" pitchFamily="34" charset="-122"/>
                <a:cs typeface="Petrona Bold" pitchFamily="34" charset="-120"/>
              </a:rPr>
              <a:t>Key Dates &amp; Contact</a:t>
            </a:r>
            <a:endParaRPr lang="en-US" sz="3600" dirty="0"/>
          </a:p>
        </p:txBody>
      </p:sp>
      <p:sp>
        <p:nvSpPr>
          <p:cNvPr id="3" name="Text 1"/>
          <p:cNvSpPr/>
          <p:nvPr/>
        </p:nvSpPr>
        <p:spPr>
          <a:xfrm>
            <a:off x="766882" y="1266944"/>
            <a:ext cx="4729401" cy="591145"/>
          </a:xfrm>
          <a:prstGeom prst="rect">
            <a:avLst/>
          </a:prstGeom>
          <a:noFill/>
          <a:ln/>
        </p:spPr>
        <p:txBody>
          <a:bodyPr wrap="none" lIns="0" tIns="0" rIns="0" bIns="0" rtlCol="0" anchor="t"/>
          <a:lstStyle/>
          <a:p>
            <a:pPr marL="0" indent="0" algn="l">
              <a:lnSpc>
                <a:spcPts val="4650"/>
              </a:lnSpc>
              <a:buNone/>
            </a:pPr>
            <a:r>
              <a:rPr lang="en-US" sz="4400" b="1" dirty="0">
                <a:solidFill>
                  <a:srgbClr val="F95F88"/>
                </a:solidFill>
                <a:latin typeface="Petrona Bold" pitchFamily="34" charset="0"/>
                <a:ea typeface="Petrona Bold" pitchFamily="34" charset="-122"/>
                <a:cs typeface="Petrona Bold" pitchFamily="34" charset="-120"/>
              </a:rPr>
              <a:t>Important Dates</a:t>
            </a:r>
            <a:endParaRPr lang="en-US" sz="4400" dirty="0"/>
          </a:p>
        </p:txBody>
      </p:sp>
      <p:sp>
        <p:nvSpPr>
          <p:cNvPr id="4" name="Text 2"/>
          <p:cNvSpPr/>
          <p:nvPr/>
        </p:nvSpPr>
        <p:spPr>
          <a:xfrm>
            <a:off x="766882" y="1982629"/>
            <a:ext cx="8482221" cy="117275"/>
          </a:xfrm>
          <a:prstGeom prst="rect">
            <a:avLst/>
          </a:prstGeom>
          <a:noFill/>
          <a:ln/>
        </p:spPr>
        <p:txBody>
          <a:bodyPr wrap="none" lIns="0" tIns="0" rIns="0" bIns="0" rtlCol="0" anchor="t"/>
          <a:lstStyle/>
          <a:p>
            <a:pPr marL="0" indent="0" algn="l">
              <a:lnSpc>
                <a:spcPts val="1950"/>
              </a:lnSpc>
              <a:buNone/>
            </a:pPr>
            <a:r>
              <a:rPr lang="en-US" sz="2000" b="1" dirty="0">
                <a:solidFill>
                  <a:srgbClr val="272525"/>
                </a:solidFill>
                <a:latin typeface="Inter" pitchFamily="34" charset="0"/>
                <a:ea typeface="Inter" pitchFamily="34" charset="-122"/>
                <a:cs typeface="Inter" pitchFamily="34" charset="-120"/>
              </a:rPr>
              <a:t>Term dates and holidays:</a:t>
            </a:r>
            <a:r>
              <a:rPr lang="en-US" sz="2000" dirty="0">
                <a:solidFill>
                  <a:srgbClr val="272525"/>
                </a:solidFill>
                <a:latin typeface="Inter" pitchFamily="34" charset="0"/>
                <a:ea typeface="Inter" pitchFamily="34" charset="-122"/>
                <a:cs typeface="Inter" pitchFamily="34" charset="-120"/>
              </a:rPr>
              <a:t> Please check the school website for updated calendar</a:t>
            </a:r>
            <a:endParaRPr lang="en-US" sz="2000" dirty="0"/>
          </a:p>
        </p:txBody>
      </p:sp>
      <p:sp>
        <p:nvSpPr>
          <p:cNvPr id="5" name="Text 3"/>
          <p:cNvSpPr/>
          <p:nvPr/>
        </p:nvSpPr>
        <p:spPr>
          <a:xfrm>
            <a:off x="766882" y="2343864"/>
            <a:ext cx="6396395" cy="249079"/>
          </a:xfrm>
          <a:prstGeom prst="rect">
            <a:avLst/>
          </a:prstGeom>
          <a:noFill/>
          <a:ln/>
        </p:spPr>
        <p:txBody>
          <a:bodyPr wrap="none" lIns="0" tIns="0" rIns="0" bIns="0" rtlCol="0" anchor="t"/>
          <a:lstStyle/>
          <a:p>
            <a:pPr marL="0" indent="0" algn="l">
              <a:lnSpc>
                <a:spcPts val="1950"/>
              </a:lnSpc>
              <a:buNone/>
            </a:pPr>
            <a:r>
              <a:rPr lang="en-US" sz="2000" b="1" dirty="0">
                <a:solidFill>
                  <a:srgbClr val="272525"/>
                </a:solidFill>
                <a:latin typeface="Inter" pitchFamily="34" charset="0"/>
                <a:ea typeface="Inter" pitchFamily="34" charset="-122"/>
                <a:cs typeface="Inter" pitchFamily="34" charset="-120"/>
              </a:rPr>
              <a:t>Harvest Festival: </a:t>
            </a:r>
            <a:r>
              <a:rPr lang="en-US" sz="2000" dirty="0">
                <a:solidFill>
                  <a:srgbClr val="272525"/>
                </a:solidFill>
                <a:latin typeface="Inter" pitchFamily="34" charset="0"/>
                <a:ea typeface="Inter" pitchFamily="34" charset="-122"/>
                <a:cs typeface="Inter" pitchFamily="34" charset="-120"/>
              </a:rPr>
              <a:t>Thursday </a:t>
            </a:r>
            <a:r>
              <a:rPr lang="en-US" sz="2000" dirty="0" smtClean="0">
                <a:solidFill>
                  <a:srgbClr val="272525"/>
                </a:solidFill>
                <a:latin typeface="Inter" pitchFamily="34" charset="0"/>
                <a:ea typeface="Inter" pitchFamily="34" charset="-122"/>
                <a:cs typeface="Inter" pitchFamily="34" charset="-120"/>
              </a:rPr>
              <a:t>1st</a:t>
            </a:r>
            <a:r>
              <a:rPr lang="en-US" sz="2000" dirty="0" smtClean="0">
                <a:solidFill>
                  <a:srgbClr val="272525"/>
                </a:solidFill>
                <a:latin typeface="Inter" pitchFamily="34" charset="0"/>
                <a:ea typeface="Inter" pitchFamily="34" charset="-122"/>
                <a:cs typeface="Inter" pitchFamily="34" charset="-120"/>
              </a:rPr>
              <a:t> </a:t>
            </a:r>
            <a:r>
              <a:rPr lang="en-US" sz="2000" dirty="0">
                <a:solidFill>
                  <a:srgbClr val="272525"/>
                </a:solidFill>
                <a:latin typeface="Inter" pitchFamily="34" charset="0"/>
                <a:ea typeface="Inter" pitchFamily="34" charset="-122"/>
                <a:cs typeface="Inter" pitchFamily="34" charset="-120"/>
              </a:rPr>
              <a:t>October</a:t>
            </a:r>
            <a:endParaRPr lang="en-US" sz="2000" dirty="0"/>
          </a:p>
        </p:txBody>
      </p:sp>
      <p:sp>
        <p:nvSpPr>
          <p:cNvPr id="6" name="Text 4"/>
          <p:cNvSpPr/>
          <p:nvPr/>
        </p:nvSpPr>
        <p:spPr>
          <a:xfrm>
            <a:off x="766882" y="2705100"/>
            <a:ext cx="6396395" cy="249079"/>
          </a:xfrm>
          <a:prstGeom prst="rect">
            <a:avLst/>
          </a:prstGeom>
          <a:noFill/>
          <a:ln/>
        </p:spPr>
        <p:txBody>
          <a:bodyPr wrap="none" lIns="0" tIns="0" rIns="0" bIns="0" rtlCol="0" anchor="t"/>
          <a:lstStyle/>
          <a:p>
            <a:pPr marL="0" indent="0" algn="l">
              <a:lnSpc>
                <a:spcPts val="1950"/>
              </a:lnSpc>
              <a:buNone/>
            </a:pPr>
            <a:r>
              <a:rPr lang="en-US" sz="2000" b="1" dirty="0">
                <a:solidFill>
                  <a:srgbClr val="272525"/>
                </a:solidFill>
                <a:latin typeface="Inter" pitchFamily="34" charset="0"/>
                <a:ea typeface="Inter" pitchFamily="34" charset="-122"/>
                <a:cs typeface="Inter" pitchFamily="34" charset="-120"/>
              </a:rPr>
              <a:t>INSET Day:</a:t>
            </a:r>
            <a:r>
              <a:rPr lang="en-US" sz="2000" dirty="0">
                <a:solidFill>
                  <a:srgbClr val="272525"/>
                </a:solidFill>
                <a:latin typeface="Inter" pitchFamily="34" charset="0"/>
                <a:ea typeface="Inter" pitchFamily="34" charset="-122"/>
                <a:cs typeface="Inter" pitchFamily="34" charset="-120"/>
              </a:rPr>
              <a:t> Friday </a:t>
            </a:r>
            <a:r>
              <a:rPr lang="en-US" sz="2000" dirty="0" smtClean="0">
                <a:solidFill>
                  <a:srgbClr val="272525"/>
                </a:solidFill>
                <a:latin typeface="Inter" pitchFamily="34" charset="0"/>
                <a:ea typeface="Inter" pitchFamily="34" charset="-122"/>
                <a:cs typeface="Inter" pitchFamily="34" charset="-120"/>
              </a:rPr>
              <a:t>2nd</a:t>
            </a:r>
            <a:r>
              <a:rPr lang="en-US" sz="2000" dirty="0" smtClean="0">
                <a:solidFill>
                  <a:srgbClr val="272525"/>
                </a:solidFill>
                <a:latin typeface="Inter" pitchFamily="34" charset="0"/>
                <a:ea typeface="Inter" pitchFamily="34" charset="-122"/>
                <a:cs typeface="Inter" pitchFamily="34" charset="-120"/>
              </a:rPr>
              <a:t> </a:t>
            </a:r>
            <a:r>
              <a:rPr lang="en-US" sz="2000" dirty="0">
                <a:solidFill>
                  <a:srgbClr val="272525"/>
                </a:solidFill>
                <a:latin typeface="Inter" pitchFamily="34" charset="0"/>
                <a:ea typeface="Inter" pitchFamily="34" charset="-122"/>
                <a:cs typeface="Inter" pitchFamily="34" charset="-120"/>
              </a:rPr>
              <a:t>October</a:t>
            </a:r>
            <a:endParaRPr lang="en-US" sz="2000" dirty="0"/>
          </a:p>
        </p:txBody>
      </p:sp>
      <p:sp>
        <p:nvSpPr>
          <p:cNvPr id="7" name="Text 5"/>
          <p:cNvSpPr/>
          <p:nvPr/>
        </p:nvSpPr>
        <p:spPr>
          <a:xfrm>
            <a:off x="766882" y="3066336"/>
            <a:ext cx="6396395" cy="249079"/>
          </a:xfrm>
          <a:prstGeom prst="rect">
            <a:avLst/>
          </a:prstGeom>
          <a:noFill/>
          <a:ln/>
        </p:spPr>
        <p:txBody>
          <a:bodyPr wrap="none" lIns="0" tIns="0" rIns="0" bIns="0" rtlCol="0" anchor="t"/>
          <a:lstStyle/>
          <a:p>
            <a:pPr marL="0" indent="0" algn="l">
              <a:lnSpc>
                <a:spcPts val="1950"/>
              </a:lnSpc>
              <a:buNone/>
            </a:pPr>
            <a:r>
              <a:rPr lang="en-US" sz="2000" b="1" dirty="0">
                <a:solidFill>
                  <a:srgbClr val="272525"/>
                </a:solidFill>
                <a:latin typeface="Inter" pitchFamily="34" charset="0"/>
                <a:ea typeface="Inter" pitchFamily="34" charset="-122"/>
                <a:cs typeface="Inter" pitchFamily="34" charset="-120"/>
              </a:rPr>
              <a:t>Parents consultation evenings:</a:t>
            </a:r>
            <a:r>
              <a:rPr lang="en-US" sz="2000" dirty="0">
                <a:solidFill>
                  <a:srgbClr val="272525"/>
                </a:solidFill>
                <a:latin typeface="Inter" pitchFamily="34" charset="0"/>
                <a:ea typeface="Inter" pitchFamily="34" charset="-122"/>
                <a:cs typeface="Inter" pitchFamily="34" charset="-120"/>
              </a:rPr>
              <a:t> </a:t>
            </a:r>
            <a:r>
              <a:rPr lang="en-US" sz="2000" dirty="0" smtClean="0">
                <a:solidFill>
                  <a:srgbClr val="272525"/>
                </a:solidFill>
                <a:latin typeface="Inter" pitchFamily="34" charset="0"/>
                <a:ea typeface="Inter" pitchFamily="34" charset="-122"/>
                <a:cs typeface="Inter" pitchFamily="34" charset="-120"/>
              </a:rPr>
              <a:t>3</a:t>
            </a:r>
            <a:r>
              <a:rPr lang="en-US" sz="2000" baseline="30000" dirty="0" smtClean="0">
                <a:solidFill>
                  <a:srgbClr val="272525"/>
                </a:solidFill>
                <a:latin typeface="Inter" pitchFamily="34" charset="0"/>
                <a:ea typeface="Inter" pitchFamily="34" charset="-122"/>
                <a:cs typeface="Inter" pitchFamily="34" charset="-120"/>
              </a:rPr>
              <a:t>rd</a:t>
            </a:r>
            <a:r>
              <a:rPr lang="en-US" sz="2000" dirty="0" smtClean="0">
                <a:solidFill>
                  <a:srgbClr val="272525"/>
                </a:solidFill>
                <a:latin typeface="Inter" pitchFamily="34" charset="0"/>
                <a:ea typeface="Inter" pitchFamily="34" charset="-122"/>
                <a:cs typeface="Inter" pitchFamily="34" charset="-120"/>
              </a:rPr>
              <a:t>, 4</a:t>
            </a:r>
            <a:r>
              <a:rPr lang="en-US" sz="2000" baseline="30000" dirty="0" smtClean="0">
                <a:solidFill>
                  <a:srgbClr val="272525"/>
                </a:solidFill>
                <a:latin typeface="Inter" pitchFamily="34" charset="0"/>
                <a:ea typeface="Inter" pitchFamily="34" charset="-122"/>
                <a:cs typeface="Inter" pitchFamily="34" charset="-120"/>
              </a:rPr>
              <a:t>th</a:t>
            </a:r>
            <a:r>
              <a:rPr lang="en-US" sz="2000" dirty="0" smtClean="0">
                <a:solidFill>
                  <a:srgbClr val="272525"/>
                </a:solidFill>
                <a:latin typeface="Inter" pitchFamily="34" charset="0"/>
                <a:ea typeface="Inter" pitchFamily="34" charset="-122"/>
                <a:cs typeface="Inter" pitchFamily="34" charset="-120"/>
              </a:rPr>
              <a:t>, 5</a:t>
            </a:r>
            <a:r>
              <a:rPr lang="en-US" sz="2000" baseline="30000" dirty="0" smtClean="0">
                <a:solidFill>
                  <a:srgbClr val="272525"/>
                </a:solidFill>
                <a:latin typeface="Inter" pitchFamily="34" charset="0"/>
                <a:ea typeface="Inter" pitchFamily="34" charset="-122"/>
                <a:cs typeface="Inter" pitchFamily="34" charset="-120"/>
              </a:rPr>
              <a:t>th</a:t>
            </a:r>
            <a:r>
              <a:rPr lang="en-US" sz="2000" dirty="0">
                <a:solidFill>
                  <a:srgbClr val="272525"/>
                </a:solidFill>
                <a:latin typeface="Inter" pitchFamily="34" charset="0"/>
                <a:ea typeface="Inter" pitchFamily="34" charset="-122"/>
                <a:cs typeface="Inter" pitchFamily="34" charset="-120"/>
              </a:rPr>
              <a:t> </a:t>
            </a:r>
            <a:r>
              <a:rPr lang="en-US" sz="2000" dirty="0" smtClean="0">
                <a:solidFill>
                  <a:srgbClr val="272525"/>
                </a:solidFill>
                <a:latin typeface="Inter" pitchFamily="34" charset="0"/>
                <a:ea typeface="Inter" pitchFamily="34" charset="-122"/>
                <a:cs typeface="Inter" pitchFamily="34" charset="-120"/>
              </a:rPr>
              <a:t>November</a:t>
            </a:r>
            <a:endParaRPr lang="en-US" sz="2000" dirty="0"/>
          </a:p>
        </p:txBody>
      </p:sp>
      <p:sp>
        <p:nvSpPr>
          <p:cNvPr id="8" name="Text 6"/>
          <p:cNvSpPr/>
          <p:nvPr/>
        </p:nvSpPr>
        <p:spPr>
          <a:xfrm>
            <a:off x="766882" y="3427571"/>
            <a:ext cx="13285449" cy="498157"/>
          </a:xfrm>
          <a:prstGeom prst="rect">
            <a:avLst/>
          </a:prstGeom>
          <a:noFill/>
          <a:ln/>
        </p:spPr>
        <p:txBody>
          <a:bodyPr wrap="square" lIns="0" tIns="0" rIns="0" bIns="0" rtlCol="0" anchor="t"/>
          <a:lstStyle/>
          <a:p>
            <a:pPr marL="0" indent="0" algn="l">
              <a:lnSpc>
                <a:spcPts val="1950"/>
              </a:lnSpc>
              <a:buNone/>
            </a:pPr>
            <a:r>
              <a:rPr lang="en-US" sz="2000" dirty="0">
                <a:solidFill>
                  <a:srgbClr val="272525"/>
                </a:solidFill>
                <a:latin typeface="Inter" pitchFamily="34" charset="0"/>
                <a:ea typeface="Inter" pitchFamily="34" charset="-122"/>
                <a:cs typeface="Inter" pitchFamily="34" charset="-120"/>
              </a:rPr>
              <a:t>If your child is on the SEND support register, their provision map will be reviewed by the end of November.</a:t>
            </a:r>
            <a:endParaRPr lang="en-US" sz="2000" dirty="0"/>
          </a:p>
        </p:txBody>
      </p:sp>
      <p:pic>
        <p:nvPicPr>
          <p:cNvPr id="9" name="Image 0" descr="preencoded.png"/>
          <p:cNvPicPr>
            <a:picLocks noChangeAspect="1"/>
          </p:cNvPicPr>
          <p:nvPr/>
        </p:nvPicPr>
        <p:blipFill>
          <a:blip r:embed="rId3"/>
          <a:stretch>
            <a:fillRect/>
          </a:stretch>
        </p:blipFill>
        <p:spPr>
          <a:xfrm>
            <a:off x="708961" y="3764101"/>
            <a:ext cx="4157543" cy="4157543"/>
          </a:xfrm>
          <a:prstGeom prst="rect">
            <a:avLst/>
          </a:prstGeom>
        </p:spPr>
      </p:pic>
      <p:sp>
        <p:nvSpPr>
          <p:cNvPr id="10" name="Shape 7"/>
          <p:cNvSpPr/>
          <p:nvPr/>
        </p:nvSpPr>
        <p:spPr>
          <a:xfrm>
            <a:off x="7163278" y="5395197"/>
            <a:ext cx="6707862" cy="2024182"/>
          </a:xfrm>
          <a:prstGeom prst="roundRect">
            <a:avLst>
              <a:gd name="adj" fmla="val 2903"/>
            </a:avLst>
          </a:prstGeom>
          <a:solidFill>
            <a:srgbClr val="B6D6FC"/>
          </a:solidFill>
          <a:ln/>
        </p:spPr>
      </p:sp>
      <p:pic>
        <p:nvPicPr>
          <p:cNvPr id="11" name="Image 1" descr="preencoded.png"/>
          <p:cNvPicPr>
            <a:picLocks noChangeAspect="1"/>
          </p:cNvPicPr>
          <p:nvPr/>
        </p:nvPicPr>
        <p:blipFill>
          <a:blip r:embed="rId4"/>
          <a:stretch>
            <a:fillRect/>
          </a:stretch>
        </p:blipFill>
        <p:spPr>
          <a:xfrm>
            <a:off x="7599283" y="5738217"/>
            <a:ext cx="214193" cy="171331"/>
          </a:xfrm>
          <a:prstGeom prst="rect">
            <a:avLst/>
          </a:prstGeom>
        </p:spPr>
      </p:pic>
      <p:sp>
        <p:nvSpPr>
          <p:cNvPr id="12" name="Text 8"/>
          <p:cNvSpPr/>
          <p:nvPr/>
        </p:nvSpPr>
        <p:spPr>
          <a:xfrm>
            <a:off x="7938016" y="5735836"/>
            <a:ext cx="1713548" cy="214074"/>
          </a:xfrm>
          <a:prstGeom prst="rect">
            <a:avLst/>
          </a:prstGeom>
          <a:noFill/>
          <a:ln/>
        </p:spPr>
        <p:txBody>
          <a:bodyPr wrap="none" lIns="0" tIns="0" rIns="0" bIns="0" rtlCol="0" anchor="t"/>
          <a:lstStyle/>
          <a:p>
            <a:pPr marL="0" indent="0" algn="l">
              <a:lnSpc>
                <a:spcPts val="1650"/>
              </a:lnSpc>
              <a:buNone/>
            </a:pPr>
            <a:r>
              <a:rPr lang="en-US" sz="2800" b="1" dirty="0">
                <a:solidFill>
                  <a:srgbClr val="000000"/>
                </a:solidFill>
                <a:latin typeface="Petrona Bold" pitchFamily="34" charset="0"/>
                <a:ea typeface="Petrona Bold" pitchFamily="34" charset="-122"/>
                <a:cs typeface="Petrona Bold" pitchFamily="34" charset="-120"/>
              </a:rPr>
              <a:t>Contact Information</a:t>
            </a:r>
            <a:endParaRPr lang="en-US" sz="2800" b="1" dirty="0"/>
          </a:p>
        </p:txBody>
      </p:sp>
      <p:sp>
        <p:nvSpPr>
          <p:cNvPr id="13" name="Text 9"/>
          <p:cNvSpPr/>
          <p:nvPr/>
        </p:nvSpPr>
        <p:spPr>
          <a:xfrm>
            <a:off x="7599284" y="6074450"/>
            <a:ext cx="6147316" cy="119420"/>
          </a:xfrm>
          <a:prstGeom prst="rect">
            <a:avLst/>
          </a:prstGeom>
          <a:noFill/>
          <a:ln/>
        </p:spPr>
        <p:txBody>
          <a:bodyPr wrap="none" lIns="0" tIns="0" rIns="0" bIns="0" rtlCol="0" anchor="t"/>
          <a:lstStyle/>
          <a:p>
            <a:pPr marL="0" indent="0" algn="l">
              <a:lnSpc>
                <a:spcPts val="1550"/>
              </a:lnSpc>
              <a:buNone/>
            </a:pPr>
            <a:r>
              <a:rPr lang="en-US" b="1" dirty="0">
                <a:solidFill>
                  <a:srgbClr val="000000"/>
                </a:solidFill>
                <a:latin typeface="Inter" pitchFamily="34" charset="0"/>
                <a:ea typeface="Inter" pitchFamily="34" charset="-122"/>
                <a:cs typeface="Inter" pitchFamily="34" charset="-120"/>
              </a:rPr>
              <a:t>Class Teacher:</a:t>
            </a:r>
            <a:r>
              <a:rPr lang="en-US" dirty="0">
                <a:solidFill>
                  <a:srgbClr val="000000"/>
                </a:solidFill>
                <a:latin typeface="Inter" pitchFamily="34" charset="0"/>
                <a:ea typeface="Inter" pitchFamily="34" charset="-122"/>
                <a:cs typeface="Inter" pitchFamily="34" charset="-120"/>
              </a:rPr>
              <a:t> </a:t>
            </a:r>
            <a:r>
              <a:rPr lang="en-US" dirty="0" err="1">
                <a:solidFill>
                  <a:srgbClr val="000000"/>
                </a:solidFill>
                <a:latin typeface="Inter" pitchFamily="34" charset="0"/>
                <a:ea typeface="Inter" pitchFamily="34" charset="-122"/>
                <a:cs typeface="Inter" pitchFamily="34" charset="-120"/>
              </a:rPr>
              <a:t>Ms</a:t>
            </a:r>
            <a:r>
              <a:rPr lang="en-US" dirty="0">
                <a:solidFill>
                  <a:srgbClr val="000000"/>
                </a:solidFill>
                <a:latin typeface="Inter" pitchFamily="34" charset="0"/>
                <a:ea typeface="Inter" pitchFamily="34" charset="-122"/>
                <a:cs typeface="Inter" pitchFamily="34" charset="-120"/>
              </a:rPr>
              <a:t> </a:t>
            </a:r>
            <a:r>
              <a:rPr lang="en-US" dirty="0" smtClean="0">
                <a:solidFill>
                  <a:srgbClr val="000000"/>
                </a:solidFill>
                <a:latin typeface="Inter" pitchFamily="34" charset="0"/>
                <a:ea typeface="Inter" pitchFamily="34" charset="-122"/>
                <a:cs typeface="Inter" pitchFamily="34" charset="-120"/>
              </a:rPr>
              <a:t>Kay Meager </a:t>
            </a:r>
            <a:r>
              <a:rPr lang="en-US" dirty="0" smtClean="0">
                <a:solidFill>
                  <a:srgbClr val="000000"/>
                </a:solidFill>
                <a:latin typeface="Inter" pitchFamily="34" charset="0"/>
                <a:ea typeface="Inter" pitchFamily="34" charset="-122"/>
                <a:cs typeface="Inter" pitchFamily="34" charset="-120"/>
              </a:rPr>
              <a:t>&amp; </a:t>
            </a:r>
            <a:r>
              <a:rPr lang="en-US" dirty="0" err="1" smtClean="0">
                <a:solidFill>
                  <a:srgbClr val="000000"/>
                </a:solidFill>
                <a:latin typeface="Inter" pitchFamily="34" charset="0"/>
                <a:ea typeface="Inter" pitchFamily="34" charset="-122"/>
                <a:cs typeface="Inter" pitchFamily="34" charset="-120"/>
              </a:rPr>
              <a:t>Ms</a:t>
            </a:r>
            <a:r>
              <a:rPr lang="en-US" dirty="0" smtClean="0">
                <a:solidFill>
                  <a:srgbClr val="000000"/>
                </a:solidFill>
                <a:latin typeface="Inter" pitchFamily="34" charset="0"/>
                <a:ea typeface="Inter" pitchFamily="34" charset="-122"/>
                <a:cs typeface="Inter" pitchFamily="34" charset="-120"/>
              </a:rPr>
              <a:t> </a:t>
            </a:r>
            <a:r>
              <a:rPr lang="en-US" dirty="0" smtClean="0">
                <a:solidFill>
                  <a:srgbClr val="000000"/>
                </a:solidFill>
                <a:latin typeface="Inter" pitchFamily="34" charset="0"/>
                <a:ea typeface="Inter" pitchFamily="34" charset="-122"/>
                <a:cs typeface="Inter" pitchFamily="34" charset="-120"/>
              </a:rPr>
              <a:t>Christina </a:t>
            </a:r>
            <a:r>
              <a:rPr lang="en-US" dirty="0">
                <a:solidFill>
                  <a:srgbClr val="000000"/>
                </a:solidFill>
                <a:latin typeface="Inter" pitchFamily="34" charset="0"/>
                <a:ea typeface="Inter" pitchFamily="34" charset="-122"/>
                <a:cs typeface="Inter" pitchFamily="34" charset="-120"/>
              </a:rPr>
              <a:t>Pateman</a:t>
            </a:r>
            <a:endParaRPr lang="en-US" dirty="0"/>
          </a:p>
        </p:txBody>
      </p:sp>
      <p:sp>
        <p:nvSpPr>
          <p:cNvPr id="14" name="Text 10"/>
          <p:cNvSpPr/>
          <p:nvPr/>
        </p:nvSpPr>
        <p:spPr>
          <a:xfrm>
            <a:off x="7599284" y="6376213"/>
            <a:ext cx="5808583" cy="199430"/>
          </a:xfrm>
          <a:prstGeom prst="rect">
            <a:avLst/>
          </a:prstGeom>
          <a:noFill/>
          <a:ln/>
        </p:spPr>
        <p:txBody>
          <a:bodyPr wrap="none" lIns="0" tIns="0" rIns="0" bIns="0" rtlCol="0" anchor="t"/>
          <a:lstStyle/>
          <a:p>
            <a:pPr marL="0" indent="0" algn="l">
              <a:lnSpc>
                <a:spcPts val="1550"/>
              </a:lnSpc>
              <a:buNone/>
            </a:pPr>
            <a:r>
              <a:rPr lang="en-US" b="1" dirty="0">
                <a:solidFill>
                  <a:srgbClr val="000000"/>
                </a:solidFill>
                <a:latin typeface="Inter" pitchFamily="34" charset="0"/>
                <a:ea typeface="Inter" pitchFamily="34" charset="-122"/>
                <a:cs typeface="Inter" pitchFamily="34" charset="-120"/>
              </a:rPr>
              <a:t>Email:</a:t>
            </a:r>
            <a:r>
              <a:rPr lang="en-US" dirty="0">
                <a:solidFill>
                  <a:srgbClr val="000000"/>
                </a:solidFill>
                <a:latin typeface="Inter" pitchFamily="34" charset="0"/>
                <a:ea typeface="Inter" pitchFamily="34" charset="-122"/>
                <a:cs typeface="Inter" pitchFamily="34" charset="-120"/>
              </a:rPr>
              <a:t> admin@meadgate.essex.sch.uk</a:t>
            </a:r>
            <a:endParaRPr lang="en-US" dirty="0"/>
          </a:p>
        </p:txBody>
      </p:sp>
      <p:sp>
        <p:nvSpPr>
          <p:cNvPr id="15" name="Text 11"/>
          <p:cNvSpPr/>
          <p:nvPr/>
        </p:nvSpPr>
        <p:spPr>
          <a:xfrm>
            <a:off x="7659957" y="6677691"/>
            <a:ext cx="5808583" cy="199430"/>
          </a:xfrm>
          <a:prstGeom prst="rect">
            <a:avLst/>
          </a:prstGeom>
          <a:noFill/>
          <a:ln/>
        </p:spPr>
        <p:txBody>
          <a:bodyPr wrap="none" lIns="0" tIns="0" rIns="0" bIns="0" rtlCol="0" anchor="t"/>
          <a:lstStyle/>
          <a:p>
            <a:pPr marL="0" indent="0" algn="l">
              <a:lnSpc>
                <a:spcPts val="1550"/>
              </a:lnSpc>
              <a:buNone/>
            </a:pPr>
            <a:r>
              <a:rPr lang="en-US" b="1" dirty="0">
                <a:solidFill>
                  <a:srgbClr val="000000"/>
                </a:solidFill>
                <a:latin typeface="Inter" pitchFamily="34" charset="0"/>
                <a:ea typeface="Inter" pitchFamily="34" charset="-122"/>
                <a:cs typeface="Inter" pitchFamily="34" charset="-120"/>
              </a:rPr>
              <a:t>Best contact times:</a:t>
            </a:r>
            <a:r>
              <a:rPr lang="en-US" dirty="0">
                <a:solidFill>
                  <a:srgbClr val="000000"/>
                </a:solidFill>
                <a:latin typeface="Inter" pitchFamily="34" charset="0"/>
                <a:ea typeface="Inter" pitchFamily="34" charset="-122"/>
                <a:cs typeface="Inter" pitchFamily="34" charset="-120"/>
              </a:rPr>
              <a:t> Before 8:45am (office staff) </a:t>
            </a:r>
          </a:p>
          <a:p>
            <a:pPr marL="0" indent="0" algn="l">
              <a:lnSpc>
                <a:spcPts val="1550"/>
              </a:lnSpc>
              <a:buNone/>
            </a:pPr>
            <a:r>
              <a:rPr lang="en-US" dirty="0">
                <a:solidFill>
                  <a:srgbClr val="000000"/>
                </a:solidFill>
                <a:latin typeface="Inter" pitchFamily="34" charset="0"/>
                <a:ea typeface="Inter" pitchFamily="34" charset="-122"/>
                <a:cs typeface="Inter" pitchFamily="34" charset="-120"/>
              </a:rPr>
              <a:t>or after 3:15pm (class teacher)</a:t>
            </a:r>
            <a:endParaRPr lang="en-US" dirty="0"/>
          </a:p>
        </p:txBody>
      </p:sp>
      <p:sp>
        <p:nvSpPr>
          <p:cNvPr id="16" name="Text 12"/>
          <p:cNvSpPr/>
          <p:nvPr/>
        </p:nvSpPr>
        <p:spPr>
          <a:xfrm>
            <a:off x="7641642" y="7134394"/>
            <a:ext cx="5252467" cy="199430"/>
          </a:xfrm>
          <a:prstGeom prst="rect">
            <a:avLst/>
          </a:prstGeom>
          <a:noFill/>
          <a:ln/>
        </p:spPr>
        <p:txBody>
          <a:bodyPr wrap="none" lIns="0" tIns="0" rIns="0" bIns="0" rtlCol="0" anchor="t"/>
          <a:lstStyle/>
          <a:p>
            <a:pPr marL="0" indent="0" algn="l">
              <a:lnSpc>
                <a:spcPts val="1550"/>
              </a:lnSpc>
              <a:buNone/>
            </a:pPr>
            <a:r>
              <a:rPr lang="en-US" sz="1600" dirty="0">
                <a:solidFill>
                  <a:srgbClr val="000000"/>
                </a:solidFill>
                <a:latin typeface="Inter" pitchFamily="34" charset="0"/>
                <a:ea typeface="Inter" pitchFamily="34" charset="-122"/>
                <a:cs typeface="Inter" pitchFamily="34" charset="-120"/>
              </a:rPr>
              <a:t>For urgent matters, please contact the school office directly</a:t>
            </a:r>
            <a:r>
              <a:rPr lang="en-US" sz="1100" dirty="0">
                <a:solidFill>
                  <a:srgbClr val="000000"/>
                </a:solidFill>
                <a:latin typeface="Inter" pitchFamily="34" charset="0"/>
                <a:ea typeface="Inter" pitchFamily="34" charset="-122"/>
                <a:cs typeface="Inter" pitchFamily="34" charset="-120"/>
              </a:rPr>
              <a:t>.</a:t>
            </a:r>
            <a:endParaRPr lang="en-US" sz="1100" dirty="0"/>
          </a:p>
        </p:txBody>
      </p:sp>
      <p:sp>
        <p:nvSpPr>
          <p:cNvPr id="17" name="Text 13"/>
          <p:cNvSpPr/>
          <p:nvPr/>
        </p:nvSpPr>
        <p:spPr>
          <a:xfrm>
            <a:off x="5171089" y="4281846"/>
            <a:ext cx="8986345" cy="629529"/>
          </a:xfrm>
          <a:prstGeom prst="rect">
            <a:avLst/>
          </a:prstGeom>
          <a:noFill/>
          <a:ln/>
        </p:spPr>
        <p:txBody>
          <a:bodyPr wrap="none" lIns="0" tIns="0" rIns="0" bIns="0" rtlCol="0" anchor="t"/>
          <a:lstStyle/>
          <a:p>
            <a:pPr marL="0" indent="0" algn="ctr">
              <a:lnSpc>
                <a:spcPts val="1550"/>
              </a:lnSpc>
              <a:buNone/>
            </a:pPr>
            <a:r>
              <a:rPr lang="en-US" sz="2000" b="1" dirty="0">
                <a:solidFill>
                  <a:srgbClr val="272525"/>
                </a:solidFill>
                <a:latin typeface="Inter" pitchFamily="34" charset="0"/>
                <a:ea typeface="Inter" pitchFamily="34" charset="-122"/>
                <a:cs typeface="Inter" pitchFamily="34" charset="-120"/>
              </a:rPr>
              <a:t>Thank you for your continued support</a:t>
            </a:r>
            <a:r>
              <a:rPr lang="en-US" sz="2000" b="1" dirty="0" smtClean="0">
                <a:solidFill>
                  <a:srgbClr val="272525"/>
                </a:solidFill>
                <a:latin typeface="Inter" pitchFamily="34" charset="0"/>
                <a:ea typeface="Inter" pitchFamily="34" charset="-122"/>
                <a:cs typeface="Inter" pitchFamily="34" charset="-120"/>
              </a:rPr>
              <a:t>. </a:t>
            </a:r>
          </a:p>
          <a:p>
            <a:pPr marL="0" indent="0" algn="ctr">
              <a:lnSpc>
                <a:spcPts val="1550"/>
              </a:lnSpc>
              <a:buNone/>
            </a:pPr>
            <a:r>
              <a:rPr lang="en-US" sz="2000" b="1" dirty="0" smtClean="0">
                <a:solidFill>
                  <a:srgbClr val="272525"/>
                </a:solidFill>
                <a:latin typeface="Inter" pitchFamily="34" charset="0"/>
                <a:ea typeface="Inter" pitchFamily="34" charset="-122"/>
                <a:cs typeface="Inter" pitchFamily="34" charset="-120"/>
              </a:rPr>
              <a:t> </a:t>
            </a:r>
            <a:r>
              <a:rPr lang="en-US" sz="2000" b="1" dirty="0">
                <a:solidFill>
                  <a:srgbClr val="272525"/>
                </a:solidFill>
                <a:latin typeface="Inter" pitchFamily="34" charset="0"/>
                <a:ea typeface="Inter" pitchFamily="34" charset="-122"/>
                <a:cs typeface="Inter" pitchFamily="34" charset="-120"/>
              </a:rPr>
              <a:t>Together, we'll make Year 3 a fantastic learning adventure for your child!</a:t>
            </a:r>
            <a:endParaRPr lang="en-US" sz="20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130B37FB804A4780A4BD5AC9B65A8D" ma:contentTypeVersion="17" ma:contentTypeDescription="Create a new document." ma:contentTypeScope="" ma:versionID="512332d1f4f15ed1894978463abbf5e5">
  <xsd:schema xmlns:xsd="http://www.w3.org/2001/XMLSchema" xmlns:xs="http://www.w3.org/2001/XMLSchema" xmlns:p="http://schemas.microsoft.com/office/2006/metadata/properties" xmlns:ns3="5795932a-14bf-4158-b5f7-67364870c29c" xmlns:ns4="cb73540a-f05a-4c5a-8c90-c5a614805d1e" targetNamespace="http://schemas.microsoft.com/office/2006/metadata/properties" ma:root="true" ma:fieldsID="03fb3623ce23cdab9ba81d81f3569419" ns3:_="" ns4:_="">
    <xsd:import namespace="5795932a-14bf-4158-b5f7-67364870c29c"/>
    <xsd:import namespace="cb73540a-f05a-4c5a-8c90-c5a614805d1e"/>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Location" minOccurs="0"/>
                <xsd:element ref="ns3:MediaServiceOCR" minOccurs="0"/>
                <xsd:element ref="ns3:_activity" minOccurs="0"/>
                <xsd:element ref="ns4:SharedWithUsers" minOccurs="0"/>
                <xsd:element ref="ns4:SharedWithDetails" minOccurs="0"/>
                <xsd:element ref="ns4:SharingHintHash" minOccurs="0"/>
                <xsd:element ref="ns3:MediaServiceObjectDetectorVersions" minOccurs="0"/>
                <xsd:element ref="ns3:MediaLengthInSecond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95932a-14bf-4158-b5f7-67364870c2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6"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b73540a-f05a-4c5a-8c90-c5a614805d1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5795932a-14bf-4158-b5f7-67364870c29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27E167-6A72-4DAB-BEDD-218B0C1853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95932a-14bf-4158-b5f7-67364870c29c"/>
    <ds:schemaRef ds:uri="cb73540a-f05a-4c5a-8c90-c5a614805d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E8ED2A-1F4A-47A8-AAA7-D13705AA3328}">
  <ds:schemaRefs>
    <ds:schemaRef ds:uri="http://purl.org/dc/dcmitype/"/>
    <ds:schemaRef ds:uri="http://schemas.microsoft.com/office/infopath/2007/PartnerControls"/>
    <ds:schemaRef ds:uri="cb73540a-f05a-4c5a-8c90-c5a614805d1e"/>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5795932a-14bf-4158-b5f7-67364870c29c"/>
    <ds:schemaRef ds:uri="http://www.w3.org/XML/1998/namespace"/>
    <ds:schemaRef ds:uri="http://purl.org/dc/terms/"/>
  </ds:schemaRefs>
</ds:datastoreItem>
</file>

<file path=customXml/itemProps3.xml><?xml version="1.0" encoding="utf-8"?>
<ds:datastoreItem xmlns:ds="http://schemas.openxmlformats.org/officeDocument/2006/customXml" ds:itemID="{4C3AF3CC-054A-4E36-B02F-0E5C739EE76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TotalTime>
  <Words>1017</Words>
  <Application>Microsoft Office PowerPoint</Application>
  <PresentationFormat>Custom</PresentationFormat>
  <Paragraphs>67</Paragraphs>
  <Slides>8</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Petrona Bold</vt:lpstr>
      <vt:lpstr>Inter</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C. Pateman</dc:creator>
  <cp:lastModifiedBy>Christina Pateman</cp:lastModifiedBy>
  <cp:revision>53</cp:revision>
  <cp:lastPrinted>2025-09-06T20:41:14Z</cp:lastPrinted>
  <dcterms:created xsi:type="dcterms:W3CDTF">2025-09-06T20:15:02Z</dcterms:created>
  <dcterms:modified xsi:type="dcterms:W3CDTF">2026-09-09T21:26:18Z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0x01010081130B37FB804A4780A4BD5AC9B65A8D</vt:lpwstr>
  </property>
</Properties>
</file>