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19"/>
  </p:notesMasterIdLst>
  <p:handoutMasterIdLst>
    <p:handoutMasterId r:id="rId20"/>
  </p:handoutMasterIdLst>
  <p:sldIdLst>
    <p:sldId id="258" r:id="rId2"/>
    <p:sldId id="276" r:id="rId3"/>
    <p:sldId id="270" r:id="rId4"/>
    <p:sldId id="271" r:id="rId5"/>
    <p:sldId id="279" r:id="rId6"/>
    <p:sldId id="280" r:id="rId7"/>
    <p:sldId id="277" r:id="rId8"/>
    <p:sldId id="282" r:id="rId9"/>
    <p:sldId id="278" r:id="rId10"/>
    <p:sldId id="283" r:id="rId11"/>
    <p:sldId id="281" r:id="rId12"/>
    <p:sldId id="284" r:id="rId13"/>
    <p:sldId id="285" r:id="rId14"/>
    <p:sldId id="272" r:id="rId15"/>
    <p:sldId id="274" r:id="rId16"/>
    <p:sldId id="286" r:id="rId17"/>
    <p:sldId id="275" r:id="rId18"/>
  </p:sldIdLst>
  <p:sldSz cx="9144000" cy="6858000" type="screen4x3"/>
  <p:notesSz cx="6858000" cy="9144000"/>
  <p:embeddedFontLst>
    <p:embeddedFont>
      <p:font typeface="BPreplay" panose="02000503000000020004" charset="0"/>
      <p:regular r:id="rId21"/>
      <p:bold r:id="rId22"/>
      <p:italic r:id="rId23"/>
      <p:boldItalic r:id="rId24"/>
    </p:embeddedFont>
    <p:embeddedFont>
      <p:font typeface="Sassoon Infant Md" panose="02000603050000020003" charset="0"/>
      <p:regular r:id="rId25"/>
    </p:embeddedFont>
    <p:embeddedFont>
      <p:font typeface="Sassoon Infant Rg" panose="02000503030000020003" charset="0"/>
      <p:regular r:id="rId26"/>
      <p:bold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4" pos="317" userDrawn="1">
          <p15:clr>
            <a:srgbClr val="A4A3A4"/>
          </p15:clr>
        </p15:guide>
        <p15:guide id="5" orient="horz" pos="3997" userDrawn="1">
          <p15:clr>
            <a:srgbClr val="A4A3A4"/>
          </p15:clr>
        </p15:guide>
        <p15:guide id="6" pos="5443" userDrawn="1">
          <p15:clr>
            <a:srgbClr val="A4A3A4"/>
          </p15:clr>
        </p15:guide>
        <p15:guide id="7" orient="horz" pos="323" userDrawn="1">
          <p15:clr>
            <a:srgbClr val="A4A3A4"/>
          </p15:clr>
        </p15:guide>
        <p15:guide id="8" pos="476" userDrawn="1">
          <p15:clr>
            <a:srgbClr val="A4A3A4"/>
          </p15:clr>
        </p15:guide>
        <p15:guide id="9" orient="horz" pos="459" userDrawn="1">
          <p15:clr>
            <a:srgbClr val="A4A3A4"/>
          </p15:clr>
        </p15:guide>
        <p15:guide id="10" orient="horz" pos="3838" userDrawn="1">
          <p15:clr>
            <a:srgbClr val="A4A3A4"/>
          </p15:clr>
        </p15:guide>
        <p15:guide id="11" pos="52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C1EB"/>
    <a:srgbClr val="ACDDFC"/>
    <a:srgbClr val="21A6F9"/>
    <a:srgbClr val="1C1C1C"/>
    <a:srgbClr val="2898A8"/>
    <a:srgbClr val="FEFBDA"/>
    <a:srgbClr val="FFFFE1"/>
    <a:srgbClr val="FDFDFD"/>
    <a:srgbClr val="AD8CC0"/>
    <a:srgbClr val="9901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0"/>
  </p:normalViewPr>
  <p:slideViewPr>
    <p:cSldViewPr snapToGrid="0" showGuides="1">
      <p:cViewPr varScale="1">
        <p:scale>
          <a:sx n="101" d="100"/>
          <a:sy n="101" d="100"/>
        </p:scale>
        <p:origin x="740" y="76"/>
      </p:cViewPr>
      <p:guideLst>
        <p:guide orient="horz" pos="2160"/>
        <p:guide pos="2880"/>
        <p:guide pos="317"/>
        <p:guide orient="horz" pos="3997"/>
        <p:guide pos="5443"/>
        <p:guide orient="horz" pos="323"/>
        <p:guide pos="476"/>
        <p:guide orient="horz" pos="459"/>
        <p:guide orient="horz" pos="3838"/>
        <p:guide pos="5284"/>
      </p:guideLst>
    </p:cSldViewPr>
  </p:slideViewPr>
  <p:notesTextViewPr>
    <p:cViewPr>
      <p:scale>
        <a:sx n="1" d="1"/>
        <a:sy n="1" d="1"/>
      </p:scale>
      <p:origin x="0" y="0"/>
    </p:cViewPr>
  </p:notesTextViewPr>
  <p:notesViewPr>
    <p:cSldViewPr snapToGrid="0" showGuides="1">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34F151-63AC-41CE-96F5-7702E930870C}" type="datetimeFigureOut">
              <a:rPr lang="en-GB" smtClean="0"/>
              <a:t>25/03/2025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76B846-B279-40AC-BFF5-DBC4013370C2}" type="slidenum">
              <a:rPr lang="en-GB" smtClean="0"/>
              <a:t>‹#›</a:t>
            </a:fld>
            <a:endParaRPr lang="en-GB"/>
          </a:p>
        </p:txBody>
      </p:sp>
    </p:spTree>
    <p:extLst>
      <p:ext uri="{BB962C8B-B14F-4D97-AF65-F5344CB8AC3E}">
        <p14:creationId xmlns:p14="http://schemas.microsoft.com/office/powerpoint/2010/main" val="2645397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2C5D1-7818-41B5-ABAD-5E4B38A5388F}" type="datetimeFigureOut">
              <a:rPr lang="en-GB" smtClean="0"/>
              <a:t>25/03/2025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21341-850D-40E1-BB3D-87946DC9B06D}" type="slidenum">
              <a:rPr lang="en-GB" smtClean="0"/>
              <a:t>‹#›</a:t>
            </a:fld>
            <a:endParaRPr lang="en-GB"/>
          </a:p>
        </p:txBody>
      </p:sp>
    </p:spTree>
    <p:extLst>
      <p:ext uri="{BB962C8B-B14F-4D97-AF65-F5344CB8AC3E}">
        <p14:creationId xmlns:p14="http://schemas.microsoft.com/office/powerpoint/2010/main" val="847048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040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8">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3" name="Content Placeholder 2"/>
          <p:cNvSpPr>
            <a:spLocks noGrp="1"/>
          </p:cNvSpPr>
          <p:nvPr>
            <p:ph idx="1" hasCustomPrompt="1"/>
          </p:nvPr>
        </p:nvSpPr>
        <p:spPr>
          <a:xfrm>
            <a:off x="457199" y="1513946"/>
            <a:ext cx="3295652" cy="4882092"/>
          </a:xfrm>
          <a:prstGeom prst="roundRect">
            <a:avLst>
              <a:gd name="adj" fmla="val 1874"/>
            </a:avLst>
          </a:prstGeom>
        </p:spPr>
        <p:txBody>
          <a:bodyPr/>
          <a:lstStyle>
            <a:lvl1pPr marL="0" indent="0">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Insert text here.</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7" name="Rectangle 6"/>
          <p:cNvSpPr/>
          <p:nvPr userDrawn="1"/>
        </p:nvSpPr>
        <p:spPr>
          <a:xfrm>
            <a:off x="3752850" y="4616560"/>
            <a:ext cx="2275417" cy="14667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9" name="Rectangle 8"/>
          <p:cNvSpPr/>
          <p:nvPr userDrawn="1"/>
        </p:nvSpPr>
        <p:spPr>
          <a:xfrm>
            <a:off x="3752850" y="3066910"/>
            <a:ext cx="2275417" cy="1460111"/>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dirty="0">
              <a:solidFill>
                <a:srgbClr val="FFFFFF"/>
              </a:solidFill>
            </a:endParaRPr>
          </a:p>
        </p:txBody>
      </p:sp>
      <p:sp>
        <p:nvSpPr>
          <p:cNvPr id="11" name="Rectangle 10"/>
          <p:cNvSpPr/>
          <p:nvPr userDrawn="1"/>
        </p:nvSpPr>
        <p:spPr>
          <a:xfrm>
            <a:off x="3752850" y="1513945"/>
            <a:ext cx="2275417" cy="146342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Rectangle 22"/>
          <p:cNvSpPr/>
          <p:nvPr userDrawn="1"/>
        </p:nvSpPr>
        <p:spPr>
          <a:xfrm>
            <a:off x="6119282" y="4616560"/>
            <a:ext cx="2275417" cy="146674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4" name="Rectangle 23"/>
          <p:cNvSpPr/>
          <p:nvPr userDrawn="1"/>
        </p:nvSpPr>
        <p:spPr>
          <a:xfrm>
            <a:off x="6119282" y="3066910"/>
            <a:ext cx="2275417" cy="146011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dirty="0">
              <a:solidFill>
                <a:srgbClr val="FFFFFF"/>
              </a:solidFill>
            </a:endParaRPr>
          </a:p>
        </p:txBody>
      </p:sp>
      <p:sp>
        <p:nvSpPr>
          <p:cNvPr id="25" name="Rectangle 24"/>
          <p:cNvSpPr/>
          <p:nvPr userDrawn="1"/>
        </p:nvSpPr>
        <p:spPr>
          <a:xfrm>
            <a:off x="6119282" y="1513945"/>
            <a:ext cx="2275417" cy="146342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285688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ims Slide">
    <p:spTree>
      <p:nvGrpSpPr>
        <p:cNvPr id="1" name=""/>
        <p:cNvGrpSpPr/>
        <p:nvPr/>
      </p:nvGrpSpPr>
      <p:grpSpPr>
        <a:xfrm>
          <a:off x="0" y="0"/>
          <a:ext cx="0" cy="0"/>
          <a:chOff x="0" y="0"/>
          <a:chExt cx="0" cy="0"/>
        </a:xfrm>
      </p:grpSpPr>
      <p:pic>
        <p:nvPicPr>
          <p:cNvPr id="6"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bwMode="auto">
          <a:xfrm>
            <a:off x="503239" y="2930434"/>
            <a:ext cx="8137524" cy="3414803"/>
          </a:xfrm>
          <a:prstGeom prst="roundRect">
            <a:avLst>
              <a:gd name="adj" fmla="val 6409"/>
            </a:avLst>
          </a:prstGeom>
          <a:solidFill>
            <a:srgbClr val="FFF9E7"/>
          </a:solidFill>
          <a:ln w="25400" cap="rnd">
            <a:solidFill>
              <a:srgbClr val="FEFB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8" name="Rounded Rectangle 7"/>
          <p:cNvSpPr/>
          <p:nvPr userDrawn="1"/>
        </p:nvSpPr>
        <p:spPr bwMode="auto">
          <a:xfrm>
            <a:off x="503239" y="512763"/>
            <a:ext cx="8137524" cy="2193019"/>
          </a:xfrm>
          <a:prstGeom prst="roundRect">
            <a:avLst>
              <a:gd name="adj" fmla="val 6409"/>
            </a:avLst>
          </a:prstGeom>
          <a:solidFill>
            <a:srgbClr val="FFF9E7"/>
          </a:solidFill>
          <a:ln w="25400" cap="rnd">
            <a:solidFill>
              <a:srgbClr val="FEFB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9" name="Title 1"/>
          <p:cNvSpPr txBox="1">
            <a:spLocks/>
          </p:cNvSpPr>
          <p:nvPr userDrawn="1"/>
        </p:nvSpPr>
        <p:spPr>
          <a:xfrm>
            <a:off x="628650" y="3071286"/>
            <a:ext cx="7886700" cy="540000"/>
          </a:xfrm>
          <a:prstGeom prst="rect">
            <a:avLst/>
          </a:prstGeom>
        </p:spPr>
        <p:txBody>
          <a:bodyPr lIns="0" tIns="0" rIns="0" bIns="0" anchor="ctr" anchorCtr="1">
            <a:noAutofit/>
          </a:bodyPr>
          <a:lstStyle>
            <a:lvl1pPr algn="l" defTabSz="914400" rtl="0" eaLnBrk="1" latinLnBrk="0" hangingPunct="1">
              <a:lnSpc>
                <a:spcPct val="90000"/>
              </a:lnSpc>
              <a:spcBef>
                <a:spcPct val="0"/>
              </a:spcBef>
              <a:buNone/>
              <a:defRPr sz="4000" b="1" kern="1200">
                <a:solidFill>
                  <a:schemeClr val="tx1"/>
                </a:solidFill>
                <a:latin typeface="Sassoon Infant Md" panose="02000603050000020003" pitchFamily="50" charset="0"/>
                <a:ea typeface="+mj-ea"/>
                <a:cs typeface="+mj-cs"/>
              </a:defRPr>
            </a:lvl1pPr>
          </a:lstStyle>
          <a:p>
            <a:r>
              <a:rPr lang="en-US" sz="3600" dirty="0"/>
              <a:t>Success Criteria</a:t>
            </a:r>
          </a:p>
        </p:txBody>
      </p:sp>
      <p:sp>
        <p:nvSpPr>
          <p:cNvPr id="10" name="Title 1"/>
          <p:cNvSpPr txBox="1">
            <a:spLocks/>
          </p:cNvSpPr>
          <p:nvPr userDrawn="1"/>
        </p:nvSpPr>
        <p:spPr>
          <a:xfrm>
            <a:off x="628648" y="734785"/>
            <a:ext cx="7886700" cy="540000"/>
          </a:xfrm>
          <a:prstGeom prst="rect">
            <a:avLst/>
          </a:prstGeom>
        </p:spPr>
        <p:txBody>
          <a:bodyPr lIns="0" tIns="0" rIns="0" bIns="0" anchor="ctr" anchorCtr="1">
            <a:noAutofit/>
          </a:bodyPr>
          <a:lstStyle>
            <a:lvl1pPr algn="l" defTabSz="914400" rtl="0" eaLnBrk="1" latinLnBrk="0" hangingPunct="1">
              <a:lnSpc>
                <a:spcPct val="90000"/>
              </a:lnSpc>
              <a:spcBef>
                <a:spcPct val="0"/>
              </a:spcBef>
              <a:buNone/>
              <a:defRPr sz="4000" b="1" kern="1200">
                <a:solidFill>
                  <a:schemeClr val="tx1"/>
                </a:solidFill>
                <a:latin typeface="Sassoon Infant Md" panose="02000603050000020003" pitchFamily="50" charset="0"/>
                <a:ea typeface="+mj-ea"/>
                <a:cs typeface="+mj-cs"/>
              </a:defRPr>
            </a:lvl1pPr>
          </a:lstStyle>
          <a:p>
            <a:r>
              <a:rPr lang="en-US" sz="3600" dirty="0"/>
              <a:t>Aim</a:t>
            </a:r>
          </a:p>
        </p:txBody>
      </p:sp>
      <p:sp>
        <p:nvSpPr>
          <p:cNvPr id="11" name="Content Placeholder 15"/>
          <p:cNvSpPr>
            <a:spLocks noGrp="1"/>
          </p:cNvSpPr>
          <p:nvPr>
            <p:ph idx="1"/>
          </p:nvPr>
        </p:nvSpPr>
        <p:spPr>
          <a:xfrm>
            <a:off x="628650" y="1127760"/>
            <a:ext cx="7886700" cy="1409700"/>
          </a:xfrm>
        </p:spPr>
        <p:txBody>
          <a:bodyPr>
            <a:normAutofit fontScale="92500" lnSpcReduction="10000"/>
          </a:bodyPr>
          <a:lstStyle/>
          <a:p>
            <a:r>
              <a:rPr lang="en-GB" dirty="0"/>
              <a:t>Statement 1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p>
          <a:p>
            <a:r>
              <a:rPr lang="en-GB" dirty="0"/>
              <a:t>Statement 2</a:t>
            </a:r>
          </a:p>
          <a:p>
            <a:pPr lvl="1"/>
            <a:r>
              <a:rPr lang="en-GB" dirty="0"/>
              <a:t>Sub statement</a:t>
            </a:r>
          </a:p>
        </p:txBody>
      </p:sp>
      <p:sp>
        <p:nvSpPr>
          <p:cNvPr id="12" name="Content Placeholder 15"/>
          <p:cNvSpPr txBox="1">
            <a:spLocks/>
          </p:cNvSpPr>
          <p:nvPr userDrawn="1"/>
        </p:nvSpPr>
        <p:spPr>
          <a:xfrm>
            <a:off x="628650" y="3466803"/>
            <a:ext cx="7886700" cy="1409700"/>
          </a:xfrm>
          <a:prstGeom prst="rect">
            <a:avLst/>
          </a:prstGeom>
          <a:noFill/>
          <a:ln w="25400">
            <a:noFill/>
          </a:ln>
        </p:spPr>
        <p:txBody>
          <a:bodyPr vert="horz" lIns="180000" tIns="252000" rIns="252000" bIns="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1C1C1C"/>
                </a:solidFill>
                <a:latin typeface="Sassoon Infant Rg" panose="02000503030000020003" pitchFamily="50" charset="0"/>
                <a:ea typeface="Sassoon Infant Rg" panose="02000503030000020003" pitchFamily="50"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1C1C1C"/>
                </a:solidFill>
                <a:latin typeface="Sassoon Infant Rg" panose="02000503030000020003" pitchFamily="50" charset="0"/>
                <a:ea typeface="Sassoon Infant Rg" panose="02000503030000020003" pitchFamily="50"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Statement 1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p>
          <a:p>
            <a:r>
              <a:rPr lang="en-GB" dirty="0"/>
              <a:t>Statement 2</a:t>
            </a:r>
          </a:p>
          <a:p>
            <a:pPr lvl="1"/>
            <a:r>
              <a:rPr lang="en-GB" dirty="0"/>
              <a:t>Sub statement</a:t>
            </a:r>
          </a:p>
        </p:txBody>
      </p:sp>
    </p:spTree>
    <p:extLst>
      <p:ext uri="{BB962C8B-B14F-4D97-AF65-F5344CB8AC3E}">
        <p14:creationId xmlns:p14="http://schemas.microsoft.com/office/powerpoint/2010/main" val="225752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3"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973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94B3148B-524E-4287-99F2-A63D5B899BB4}" type="datetimeFigureOut">
              <a:rPr lang="en-GB"/>
              <a:pPr>
                <a:defRPr/>
              </a:pPr>
              <a:t>25/03/2025</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4B4540DC-E7D7-4117-B274-EB57E7A7B7B1}" type="slidenum">
              <a:rPr lang="en-GB"/>
              <a:pPr>
                <a:defRPr/>
              </a:pPr>
              <a:t>‹#›</a:t>
            </a:fld>
            <a:endParaRPr lang="en-GB"/>
          </a:p>
        </p:txBody>
      </p:sp>
    </p:spTree>
    <p:extLst>
      <p:ext uri="{BB962C8B-B14F-4D97-AF65-F5344CB8AC3E}">
        <p14:creationId xmlns:p14="http://schemas.microsoft.com/office/powerpoint/2010/main" val="285936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3" name="Content Placeholder 2"/>
          <p:cNvSpPr>
            <a:spLocks noGrp="1"/>
          </p:cNvSpPr>
          <p:nvPr>
            <p:ph idx="1"/>
          </p:nvPr>
        </p:nvSpPr>
        <p:spPr>
          <a:xfrm>
            <a:off x="457198" y="1513945"/>
            <a:ext cx="8220075" cy="4882093"/>
          </a:xfrm>
          <a:prstGeom prst="roundRect">
            <a:avLst>
              <a:gd name="adj" fmla="val 1874"/>
            </a:avLst>
          </a:prstGeom>
        </p:spPr>
        <p:txBody>
          <a:bodyPr/>
          <a:lstStyle>
            <a:lvl1pPr marL="0" indent="0">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Click to edit Master text styles</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Tree>
    <p:extLst>
      <p:ext uri="{BB962C8B-B14F-4D97-AF65-F5344CB8AC3E}">
        <p14:creationId xmlns:p14="http://schemas.microsoft.com/office/powerpoint/2010/main" val="26107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1">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7" name="Rectangle 6"/>
          <p:cNvSpPr/>
          <p:nvPr userDrawn="1"/>
        </p:nvSpPr>
        <p:spPr>
          <a:xfrm>
            <a:off x="755650" y="1513944"/>
            <a:ext cx="7632700" cy="4578881"/>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GB">
              <a:solidFill>
                <a:srgbClr val="FFFFFF"/>
              </a:solidFill>
            </a:endParaRPr>
          </a:p>
        </p:txBody>
      </p:sp>
      <p:grpSp>
        <p:nvGrpSpPr>
          <p:cNvPr id="2" name="Group 1"/>
          <p:cNvGrpSpPr/>
          <p:nvPr userDrawn="1"/>
        </p:nvGrpSpPr>
        <p:grpSpPr>
          <a:xfrm>
            <a:off x="4002736" y="1721798"/>
            <a:ext cx="4189074" cy="4163173"/>
            <a:chOff x="4002736" y="1701428"/>
            <a:chExt cx="4189074" cy="4163173"/>
          </a:xfrm>
        </p:grpSpPr>
        <p:sp>
          <p:nvSpPr>
            <p:cNvPr id="9" name="Oval 8"/>
            <p:cNvSpPr/>
            <p:nvPr userDrawn="1"/>
          </p:nvSpPr>
          <p:spPr bwMode="auto">
            <a:xfrm>
              <a:off x="4002736" y="1735515"/>
              <a:ext cx="1998662" cy="1997075"/>
            </a:xfrm>
            <a:prstGeom prst="ellipse">
              <a:avLst/>
            </a:prstGeom>
            <a:solidFill>
              <a:srgbClr val="FDFE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Insert text or illustrations here.</a:t>
              </a:r>
            </a:p>
          </p:txBody>
        </p:sp>
        <p:sp>
          <p:nvSpPr>
            <p:cNvPr id="11" name="Oval 10"/>
            <p:cNvSpPr/>
            <p:nvPr userDrawn="1"/>
          </p:nvSpPr>
          <p:spPr bwMode="auto">
            <a:xfrm>
              <a:off x="6193147" y="1701428"/>
              <a:ext cx="1998663" cy="1997075"/>
            </a:xfrm>
            <a:prstGeom prst="ellipse">
              <a:avLst/>
            </a:prstGeom>
            <a:solidFill>
              <a:srgbClr val="FDFE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Insert text or illustrations here.</a:t>
              </a:r>
            </a:p>
          </p:txBody>
        </p:sp>
        <p:sp>
          <p:nvSpPr>
            <p:cNvPr id="12" name="Oval 11"/>
            <p:cNvSpPr/>
            <p:nvPr userDrawn="1"/>
          </p:nvSpPr>
          <p:spPr bwMode="auto">
            <a:xfrm>
              <a:off x="6193147" y="3860054"/>
              <a:ext cx="1997075" cy="1998662"/>
            </a:xfrm>
            <a:prstGeom prst="ellipse">
              <a:avLst/>
            </a:prstGeom>
            <a:solidFill>
              <a:srgbClr val="FDFE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Insert text or illustrations here.</a:t>
              </a:r>
            </a:p>
          </p:txBody>
        </p:sp>
        <p:sp>
          <p:nvSpPr>
            <p:cNvPr id="13" name="Oval 12"/>
            <p:cNvSpPr/>
            <p:nvPr userDrawn="1"/>
          </p:nvSpPr>
          <p:spPr bwMode="auto">
            <a:xfrm>
              <a:off x="4002736" y="3865939"/>
              <a:ext cx="1998663" cy="1998662"/>
            </a:xfrm>
            <a:prstGeom prst="ellipse">
              <a:avLst/>
            </a:prstGeom>
            <a:solidFill>
              <a:srgbClr val="FDFE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Insert text or illustrations here.</a:t>
              </a:r>
            </a:p>
          </p:txBody>
        </p:sp>
      </p:grpSp>
      <p:sp>
        <p:nvSpPr>
          <p:cNvPr id="14" name="Content Placeholder 2"/>
          <p:cNvSpPr>
            <a:spLocks noGrp="1"/>
          </p:cNvSpPr>
          <p:nvPr userDrawn="1">
            <p:ph idx="1" hasCustomPrompt="1"/>
          </p:nvPr>
        </p:nvSpPr>
        <p:spPr>
          <a:xfrm>
            <a:off x="755650" y="1513944"/>
            <a:ext cx="3048958" cy="4578882"/>
          </a:xfrm>
          <a:prstGeom prst="roundRect">
            <a:avLst>
              <a:gd name="adj" fmla="val 1874"/>
            </a:avLst>
          </a:prstGeom>
        </p:spPr>
        <p:txBody>
          <a:bodyPr anchor="ctr"/>
          <a:lstStyle>
            <a:lvl1pPr marL="0" indent="0" algn="ctr">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Insert text or illustrations here.</a:t>
            </a:r>
          </a:p>
        </p:txBody>
      </p:sp>
    </p:spTree>
    <p:extLst>
      <p:ext uri="{BB962C8B-B14F-4D97-AF65-F5344CB8AC3E}">
        <p14:creationId xmlns:p14="http://schemas.microsoft.com/office/powerpoint/2010/main" val="26875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2">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6" name="Rectangle 5"/>
          <p:cNvSpPr/>
          <p:nvPr userDrawn="1"/>
        </p:nvSpPr>
        <p:spPr>
          <a:xfrm>
            <a:off x="4660233" y="1513945"/>
            <a:ext cx="3691606" cy="4578880"/>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9" name="Rectangle 8"/>
          <p:cNvSpPr/>
          <p:nvPr userDrawn="1"/>
        </p:nvSpPr>
        <p:spPr bwMode="auto">
          <a:xfrm>
            <a:off x="750885" y="1513945"/>
            <a:ext cx="3821115" cy="1086016"/>
          </a:xfrm>
          <a:prstGeom prst="rect">
            <a:avLst/>
          </a:prstGeom>
          <a:solidFill>
            <a:schemeClr val="accent3">
              <a:lumMod val="60000"/>
              <a:lumOff val="4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1" name="Rectangle 10"/>
          <p:cNvSpPr/>
          <p:nvPr userDrawn="1"/>
        </p:nvSpPr>
        <p:spPr bwMode="auto">
          <a:xfrm>
            <a:off x="750885" y="2678233"/>
            <a:ext cx="3821115" cy="1086016"/>
          </a:xfrm>
          <a:prstGeom prst="rect">
            <a:avLst/>
          </a:prstGeom>
          <a:solidFill>
            <a:schemeClr val="accent3">
              <a:lumMod val="60000"/>
              <a:lumOff val="4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2" name="Rectangle 11"/>
          <p:cNvSpPr/>
          <p:nvPr userDrawn="1"/>
        </p:nvSpPr>
        <p:spPr bwMode="auto">
          <a:xfrm>
            <a:off x="750885" y="3842521"/>
            <a:ext cx="3821115" cy="1086016"/>
          </a:xfrm>
          <a:prstGeom prst="rect">
            <a:avLst/>
          </a:prstGeom>
          <a:solidFill>
            <a:schemeClr val="accent3">
              <a:lumMod val="60000"/>
              <a:lumOff val="4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3" name="Rectangle 12"/>
          <p:cNvSpPr/>
          <p:nvPr userDrawn="1"/>
        </p:nvSpPr>
        <p:spPr bwMode="auto">
          <a:xfrm>
            <a:off x="750885" y="5006809"/>
            <a:ext cx="3821115" cy="1086016"/>
          </a:xfrm>
          <a:prstGeom prst="rect">
            <a:avLst/>
          </a:prstGeom>
          <a:solidFill>
            <a:schemeClr val="accent3">
              <a:lumMod val="60000"/>
              <a:lumOff val="4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Tree>
    <p:extLst>
      <p:ext uri="{BB962C8B-B14F-4D97-AF65-F5344CB8AC3E}">
        <p14:creationId xmlns:p14="http://schemas.microsoft.com/office/powerpoint/2010/main" val="80618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3">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7" name="Rectangle 6"/>
          <p:cNvSpPr/>
          <p:nvPr userDrawn="1"/>
        </p:nvSpPr>
        <p:spPr>
          <a:xfrm>
            <a:off x="2895600" y="1513944"/>
            <a:ext cx="5492750" cy="2879337"/>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9" name="Rectangle 8"/>
          <p:cNvSpPr/>
          <p:nvPr userDrawn="1"/>
        </p:nvSpPr>
        <p:spPr>
          <a:xfrm>
            <a:off x="755650" y="4481513"/>
            <a:ext cx="7632700" cy="161131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1" name="Rectangle 10"/>
          <p:cNvSpPr/>
          <p:nvPr userDrawn="1"/>
        </p:nvSpPr>
        <p:spPr>
          <a:xfrm>
            <a:off x="755650" y="1513944"/>
            <a:ext cx="2036763" cy="2879337"/>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Tree>
    <p:extLst>
      <p:ext uri="{BB962C8B-B14F-4D97-AF65-F5344CB8AC3E}">
        <p14:creationId xmlns:p14="http://schemas.microsoft.com/office/powerpoint/2010/main" val="389856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4">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6" name="Rectangle 5"/>
          <p:cNvSpPr/>
          <p:nvPr userDrawn="1"/>
        </p:nvSpPr>
        <p:spPr>
          <a:xfrm>
            <a:off x="755650" y="1513945"/>
            <a:ext cx="2852738" cy="4578880"/>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7" name="Rectangle 6"/>
          <p:cNvSpPr/>
          <p:nvPr userDrawn="1"/>
        </p:nvSpPr>
        <p:spPr>
          <a:xfrm>
            <a:off x="3683001" y="4614279"/>
            <a:ext cx="4705350" cy="147854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2" name="Rectangle 11"/>
          <p:cNvSpPr/>
          <p:nvPr userDrawn="1"/>
        </p:nvSpPr>
        <p:spPr>
          <a:xfrm>
            <a:off x="3683001" y="1519198"/>
            <a:ext cx="4705350" cy="147854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3" name="Rectangle 12"/>
          <p:cNvSpPr/>
          <p:nvPr userDrawn="1"/>
        </p:nvSpPr>
        <p:spPr>
          <a:xfrm>
            <a:off x="3683001" y="3066739"/>
            <a:ext cx="4705350" cy="147854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Tree>
    <p:extLst>
      <p:ext uri="{BB962C8B-B14F-4D97-AF65-F5344CB8AC3E}">
        <p14:creationId xmlns:p14="http://schemas.microsoft.com/office/powerpoint/2010/main" val="49762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5">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6" name="Rectangle 5"/>
          <p:cNvSpPr/>
          <p:nvPr userDrawn="1"/>
        </p:nvSpPr>
        <p:spPr>
          <a:xfrm>
            <a:off x="4612104" y="1513946"/>
            <a:ext cx="3776245" cy="281583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7" name="Rectangle 6"/>
          <p:cNvSpPr/>
          <p:nvPr userDrawn="1"/>
        </p:nvSpPr>
        <p:spPr>
          <a:xfrm>
            <a:off x="755650" y="4418013"/>
            <a:ext cx="7632700" cy="1674812"/>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9" name="Rectangle 8"/>
          <p:cNvSpPr/>
          <p:nvPr userDrawn="1"/>
        </p:nvSpPr>
        <p:spPr>
          <a:xfrm>
            <a:off x="755650" y="1513945"/>
            <a:ext cx="1835150" cy="281583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
        <p:nvSpPr>
          <p:cNvPr id="11" name="Rectangle 10"/>
          <p:cNvSpPr/>
          <p:nvPr userDrawn="1"/>
        </p:nvSpPr>
        <p:spPr>
          <a:xfrm>
            <a:off x="2683877" y="1513945"/>
            <a:ext cx="1835150" cy="281583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a:t>
            </a:r>
            <a:r>
              <a:rPr lang="en-GB" baseline="0" dirty="0">
                <a:solidFill>
                  <a:schemeClr val="tx1"/>
                </a:solidFill>
              </a:rPr>
              <a:t> text or illustrations here.</a:t>
            </a:r>
            <a:endParaRPr lang="en-GB" dirty="0">
              <a:solidFill>
                <a:schemeClr val="tx1"/>
              </a:solidFill>
            </a:endParaRPr>
          </a:p>
        </p:txBody>
      </p:sp>
    </p:spTree>
    <p:extLst>
      <p:ext uri="{BB962C8B-B14F-4D97-AF65-F5344CB8AC3E}">
        <p14:creationId xmlns:p14="http://schemas.microsoft.com/office/powerpoint/2010/main" val="161348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6">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3" name="Content Placeholder 2"/>
          <p:cNvSpPr>
            <a:spLocks noGrp="1"/>
          </p:cNvSpPr>
          <p:nvPr>
            <p:ph idx="1" hasCustomPrompt="1"/>
          </p:nvPr>
        </p:nvSpPr>
        <p:spPr>
          <a:xfrm>
            <a:off x="457198" y="1503759"/>
            <a:ext cx="8220075" cy="946946"/>
          </a:xfrm>
          <a:prstGeom prst="roundRect">
            <a:avLst>
              <a:gd name="adj" fmla="val 1874"/>
            </a:avLst>
          </a:prstGeom>
        </p:spPr>
        <p:txBody>
          <a:bodyPr anchor="ctr"/>
          <a:lstStyle>
            <a:lvl1pPr marL="0" indent="0">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Insert text here.</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6" name="Rectangle 5"/>
          <p:cNvSpPr/>
          <p:nvPr userDrawn="1"/>
        </p:nvSpPr>
        <p:spPr>
          <a:xfrm>
            <a:off x="503238" y="2481263"/>
            <a:ext cx="8137525" cy="25876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Insert text or illustrations</a:t>
            </a:r>
            <a:r>
              <a:rPr lang="en-GB" baseline="0" dirty="0">
                <a:solidFill>
                  <a:schemeClr val="tx1"/>
                </a:solidFill>
              </a:rPr>
              <a:t> here.</a:t>
            </a:r>
            <a:endParaRPr lang="en-GB" dirty="0">
              <a:solidFill>
                <a:schemeClr val="tx1"/>
              </a:solidFill>
            </a:endParaRPr>
          </a:p>
        </p:txBody>
      </p:sp>
      <p:sp>
        <p:nvSpPr>
          <p:cNvPr id="9" name="Content Placeholder 2"/>
          <p:cNvSpPr>
            <a:spLocks noGrp="1"/>
          </p:cNvSpPr>
          <p:nvPr>
            <p:ph idx="10" hasCustomPrompt="1"/>
          </p:nvPr>
        </p:nvSpPr>
        <p:spPr>
          <a:xfrm>
            <a:off x="461962" y="5099446"/>
            <a:ext cx="8220075" cy="946946"/>
          </a:xfrm>
          <a:prstGeom prst="roundRect">
            <a:avLst>
              <a:gd name="adj" fmla="val 1874"/>
            </a:avLst>
          </a:prstGeom>
        </p:spPr>
        <p:txBody>
          <a:bodyPr anchor="ctr"/>
          <a:lstStyle>
            <a:lvl1pPr marL="0" indent="0">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Insert text here.</a:t>
            </a:r>
          </a:p>
        </p:txBody>
      </p:sp>
    </p:spTree>
    <p:extLst>
      <p:ext uri="{BB962C8B-B14F-4D97-AF65-F5344CB8AC3E}">
        <p14:creationId xmlns:p14="http://schemas.microsoft.com/office/powerpoint/2010/main" val="240360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7">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t> </a:t>
            </a:r>
          </a:p>
        </p:txBody>
      </p:sp>
      <p:sp>
        <p:nvSpPr>
          <p:cNvPr id="18" name="Rounded Rectangle 17"/>
          <p:cNvSpPr/>
          <p:nvPr userDrawn="1"/>
        </p:nvSpPr>
        <p:spPr>
          <a:xfrm>
            <a:off x="760416" y="4340225"/>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Insert text or illustrations here.</a:t>
            </a:r>
          </a:p>
        </p:txBody>
      </p:sp>
      <p:sp>
        <p:nvSpPr>
          <p:cNvPr id="19" name="Rounded Rectangle 18"/>
          <p:cNvSpPr/>
          <p:nvPr userDrawn="1"/>
        </p:nvSpPr>
        <p:spPr>
          <a:xfrm>
            <a:off x="3337553" y="4340225"/>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 text or illustrations here.</a:t>
            </a:r>
          </a:p>
        </p:txBody>
      </p:sp>
      <p:sp>
        <p:nvSpPr>
          <p:cNvPr id="20" name="Rounded Rectangle 19"/>
          <p:cNvSpPr/>
          <p:nvPr userDrawn="1"/>
        </p:nvSpPr>
        <p:spPr>
          <a:xfrm>
            <a:off x="5914690" y="4340225"/>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 text or illustrations here.</a:t>
            </a:r>
          </a:p>
        </p:txBody>
      </p:sp>
      <p:pic>
        <p:nvPicPr>
          <p:cNvPr id="10"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87193" y="6701545"/>
            <a:ext cx="584807" cy="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a:spLocks noGrp="1"/>
          </p:cNvSpPr>
          <p:nvPr>
            <p:ph type="title"/>
          </p:nvPr>
        </p:nvSpPr>
        <p:spPr>
          <a:xfrm>
            <a:off x="457198" y="478895"/>
            <a:ext cx="8220075" cy="994306"/>
          </a:xfrm>
        </p:spPr>
        <p:txBody>
          <a:bodyPr>
            <a:noAutofit/>
          </a:bodyPr>
          <a:lstStyle/>
          <a:p>
            <a:endParaRPr lang="en-GB" dirty="0"/>
          </a:p>
        </p:txBody>
      </p:sp>
      <p:sp>
        <p:nvSpPr>
          <p:cNvPr id="6" name="Rounded Rectangle 5"/>
          <p:cNvSpPr/>
          <p:nvPr userDrawn="1"/>
        </p:nvSpPr>
        <p:spPr>
          <a:xfrm>
            <a:off x="755650" y="2494138"/>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Insert text or illustrations here.</a:t>
            </a:r>
          </a:p>
        </p:txBody>
      </p:sp>
      <p:sp>
        <p:nvSpPr>
          <p:cNvPr id="9" name="Rounded Rectangle 8"/>
          <p:cNvSpPr/>
          <p:nvPr userDrawn="1"/>
        </p:nvSpPr>
        <p:spPr>
          <a:xfrm>
            <a:off x="3332787" y="2494138"/>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 text or illustrations here.</a:t>
            </a:r>
          </a:p>
        </p:txBody>
      </p:sp>
      <p:sp>
        <p:nvSpPr>
          <p:cNvPr id="11" name="Rounded Rectangle 10"/>
          <p:cNvSpPr/>
          <p:nvPr userDrawn="1"/>
        </p:nvSpPr>
        <p:spPr>
          <a:xfrm>
            <a:off x="5909924" y="2494138"/>
            <a:ext cx="2468893" cy="17526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Insert text or illustrations here.</a:t>
            </a:r>
          </a:p>
        </p:txBody>
      </p:sp>
      <p:sp>
        <p:nvSpPr>
          <p:cNvPr id="15" name="Content Placeholder 2"/>
          <p:cNvSpPr>
            <a:spLocks noGrp="1"/>
          </p:cNvSpPr>
          <p:nvPr>
            <p:ph idx="1" hasCustomPrompt="1"/>
          </p:nvPr>
        </p:nvSpPr>
        <p:spPr>
          <a:xfrm>
            <a:off x="457198" y="1500011"/>
            <a:ext cx="8220075" cy="967318"/>
          </a:xfrm>
          <a:prstGeom prst="roundRect">
            <a:avLst>
              <a:gd name="adj" fmla="val 1874"/>
            </a:avLst>
          </a:prstGeom>
        </p:spPr>
        <p:txBody>
          <a:bodyPr anchor="ctr"/>
          <a:lstStyle>
            <a:lvl1pPr marL="0" indent="0">
              <a:lnSpc>
                <a:spcPct val="100000"/>
              </a:lnSpc>
              <a:buNone/>
              <a:defRPr sz="1800">
                <a:latin typeface="Sassoon Infant Rg" panose="02000503030000020003" pitchFamily="50" charset="0"/>
                <a:ea typeface="Sassoon Infant Rg" panose="02000503030000020003" pitchFamily="50" charset="0"/>
              </a:defRPr>
            </a:lvl1pPr>
            <a:lvl2pPr>
              <a:defRPr sz="1600">
                <a:latin typeface="Sassoon Infant Rg" panose="02000503030000020003" pitchFamily="50" charset="0"/>
                <a:ea typeface="Sassoon Infant Rg" panose="02000503030000020003" pitchFamily="50" charset="0"/>
              </a:defRPr>
            </a:lvl2pPr>
            <a:lvl3pPr>
              <a:defRPr sz="1400">
                <a:latin typeface="Sassoon Infant Rg" panose="02000503030000020003" pitchFamily="50" charset="0"/>
                <a:ea typeface="Sassoon Infant Rg" panose="02000503030000020003" pitchFamily="50" charset="0"/>
              </a:defRPr>
            </a:lvl3pPr>
            <a:lvl4pPr>
              <a:defRPr sz="1400">
                <a:latin typeface="Sassoon Infant Rg" panose="02000503030000020003" pitchFamily="50" charset="0"/>
                <a:ea typeface="Sassoon Infant Rg" panose="02000503030000020003" pitchFamily="50" charset="0"/>
              </a:defRPr>
            </a:lvl4pPr>
            <a:lvl5pPr>
              <a:defRPr sz="1400">
                <a:latin typeface="Sassoon Infant Rg" panose="02000503030000020003" pitchFamily="50" charset="0"/>
                <a:ea typeface="Sassoon Infant Rg" panose="02000503030000020003" pitchFamily="50" charset="0"/>
              </a:defRPr>
            </a:lvl5pPr>
          </a:lstStyle>
          <a:p>
            <a:pPr lvl="0"/>
            <a:r>
              <a:rPr lang="en-US" dirty="0"/>
              <a:t>Insert text here.</a:t>
            </a:r>
          </a:p>
        </p:txBody>
      </p:sp>
    </p:spTree>
    <p:extLst>
      <p:ext uri="{BB962C8B-B14F-4D97-AF65-F5344CB8AC3E}">
        <p14:creationId xmlns:p14="http://schemas.microsoft.com/office/powerpoint/2010/main" val="4111493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9745" y="695325"/>
            <a:ext cx="8164510" cy="1150938"/>
          </a:xfrm>
          <a:prstGeom prst="roundRect">
            <a:avLst>
              <a:gd name="adj" fmla="val 9641"/>
            </a:avLst>
          </a:prstGeom>
          <a:noFill/>
          <a:ln w="25400">
            <a:noFill/>
          </a:ln>
        </p:spPr>
        <p:txBody>
          <a:bodyPr vert="horz" lIns="252000" tIns="252000" rIns="252000" bIns="252000" rtlCol="0" anchor="ctr" anchorCtr="1">
            <a:normAutofit/>
          </a:bodyPr>
          <a:lstStyle/>
          <a:p>
            <a:r>
              <a:rPr lang="en-US" dirty="0"/>
              <a:t>Click to edit Master title style</a:t>
            </a:r>
          </a:p>
        </p:txBody>
      </p:sp>
      <p:sp>
        <p:nvSpPr>
          <p:cNvPr id="3" name="Text Placeholder 2"/>
          <p:cNvSpPr>
            <a:spLocks noGrp="1"/>
          </p:cNvSpPr>
          <p:nvPr>
            <p:ph type="body" idx="1"/>
          </p:nvPr>
        </p:nvSpPr>
        <p:spPr>
          <a:xfrm>
            <a:off x="489745" y="1957386"/>
            <a:ext cx="8164510" cy="4387851"/>
          </a:xfrm>
          <a:prstGeom prst="roundRect">
            <a:avLst>
              <a:gd name="adj" fmla="val 2585"/>
            </a:avLst>
          </a:prstGeom>
          <a:noFill/>
          <a:ln w="25400">
            <a:noFill/>
          </a:ln>
        </p:spPr>
        <p:txBody>
          <a:bodyPr vert="horz" lIns="252000" tIns="252000" rIns="252000" bIns="25200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1" r:id="rId4"/>
    <p:sldLayoutId id="2147483667" r:id="rId5"/>
    <p:sldLayoutId id="2147483668" r:id="rId6"/>
    <p:sldLayoutId id="2147483669" r:id="rId7"/>
    <p:sldLayoutId id="2147483670" r:id="rId8"/>
    <p:sldLayoutId id="2147483673" r:id="rId9"/>
    <p:sldLayoutId id="2147483674" r:id="rId10"/>
    <p:sldLayoutId id="2147483663" r:id="rId11"/>
    <p:sldLayoutId id="2147483666" r:id="rId12"/>
    <p:sldLayoutId id="2147483675" r:id="rId13"/>
  </p:sldLayoutIdLst>
  <p:txStyles>
    <p:titleStyle>
      <a:lvl1pPr algn="l" defTabSz="914400" rtl="0" eaLnBrk="1" latinLnBrk="0" hangingPunct="1">
        <a:lnSpc>
          <a:spcPct val="90000"/>
        </a:lnSpc>
        <a:spcBef>
          <a:spcPct val="0"/>
        </a:spcBef>
        <a:buNone/>
        <a:defRPr sz="4000" kern="1200">
          <a:solidFill>
            <a:srgbClr val="1C1C1C"/>
          </a:solidFill>
          <a:latin typeface="Sassoon Infant Md" panose="02000603050000020003"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1C1C1C"/>
          </a:solidFill>
          <a:latin typeface="Sassoon Infant Rg" panose="02000503030000020003" pitchFamily="50" charset="0"/>
          <a:ea typeface="Sassoon Infant Rg" panose="02000503030000020003" pitchFamily="50"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1C1C1C"/>
          </a:solidFill>
          <a:latin typeface="Sassoon Infant Rg" panose="02000503030000020003" pitchFamily="50" charset="0"/>
          <a:ea typeface="Sassoon Infant Rg" panose="02000503030000020003" pitchFamily="50"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rgbClr val="1C1C1C"/>
          </a:solidFill>
          <a:latin typeface="Sassoon Infant Rg" panose="02000503030000020003" pitchFamily="50" charset="0"/>
          <a:ea typeface="Sassoon Infant Rg" panose="02000503030000020003" pitchFamily="50"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38" y="2409031"/>
            <a:ext cx="8315325" cy="1277938"/>
          </a:xfrm>
          <a:prstGeom prst="rect">
            <a:avLst/>
          </a:prstGeom>
          <a:solidFill>
            <a:srgbClr val="C00000"/>
          </a:solidFill>
          <a:ln w="381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288000" anchor="ctr"/>
          <a:lstStyle/>
          <a:p>
            <a:pPr algn="ctr">
              <a:defRPr/>
            </a:pPr>
            <a:r>
              <a:rPr lang="en-GB" altLang="en-US" sz="5000" b="1" dirty="0">
                <a:solidFill>
                  <a:schemeClr val="accent3"/>
                </a:solidFill>
                <a:latin typeface="+mj-lt"/>
              </a:rPr>
              <a:t>Phonics Screening Check</a:t>
            </a:r>
          </a:p>
          <a:p>
            <a:pPr algn="ctr">
              <a:defRPr/>
            </a:pPr>
            <a:endParaRPr lang="en-GB" dirty="0"/>
          </a:p>
        </p:txBody>
      </p:sp>
      <p:sp>
        <p:nvSpPr>
          <p:cNvPr id="6" name="Rectangle 2"/>
          <p:cNvSpPr>
            <a:spLocks noChangeArrowheads="1"/>
          </p:cNvSpPr>
          <p:nvPr/>
        </p:nvSpPr>
        <p:spPr bwMode="auto">
          <a:xfrm>
            <a:off x="3301310" y="4210368"/>
            <a:ext cx="22122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3200">
                <a:solidFill>
                  <a:schemeClr val="accent3"/>
                </a:solidFill>
                <a:latin typeface="+mj-lt"/>
              </a:rPr>
              <a:t>Mrs </a:t>
            </a:r>
            <a:r>
              <a:rPr lang="en-GB" altLang="en-US" sz="3200" dirty="0">
                <a:solidFill>
                  <a:schemeClr val="accent3"/>
                </a:solidFill>
                <a:latin typeface="+mj-lt"/>
              </a:rPr>
              <a:t>Francis</a:t>
            </a:r>
          </a:p>
        </p:txBody>
      </p:sp>
      <p:sp>
        <p:nvSpPr>
          <p:cNvPr id="7" name="Rectangle 2"/>
          <p:cNvSpPr>
            <a:spLocks noChangeArrowheads="1"/>
          </p:cNvSpPr>
          <p:nvPr/>
        </p:nvSpPr>
        <p:spPr bwMode="auto">
          <a:xfrm>
            <a:off x="3121282" y="1335858"/>
            <a:ext cx="290143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5400" dirty="0">
                <a:solidFill>
                  <a:schemeClr val="accent3"/>
                </a:solidFill>
                <a:latin typeface="+mj-lt"/>
              </a:rPr>
              <a:t>Year One</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69637" y="3530599"/>
            <a:ext cx="1398392" cy="3101632"/>
          </a:xfrm>
          <a:prstGeom prst="rect">
            <a:avLst/>
          </a:prstGeom>
        </p:spPr>
      </p:pic>
      <p:pic>
        <p:nvPicPr>
          <p:cNvPr id="1026" name="Picture 2" descr="https://meadgate.fusionvle.com/files/logo/meadg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79" y="81407"/>
            <a:ext cx="133350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88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752811"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Pseudo Words (Nonsense Words)</a:t>
            </a:r>
          </a:p>
        </p:txBody>
      </p:sp>
      <p:pic>
        <p:nvPicPr>
          <p:cNvPr id="4" name="Picture 3"/>
          <p:cNvPicPr>
            <a:picLocks noChangeAspect="1"/>
          </p:cNvPicPr>
          <p:nvPr/>
        </p:nvPicPr>
        <p:blipFill>
          <a:blip r:embed="rId3"/>
          <a:stretch>
            <a:fillRect/>
          </a:stretch>
        </p:blipFill>
        <p:spPr>
          <a:xfrm>
            <a:off x="1276159" y="1368997"/>
            <a:ext cx="3300604" cy="4947094"/>
          </a:xfrm>
          <a:prstGeom prst="rect">
            <a:avLst/>
          </a:prstGeom>
        </p:spPr>
      </p:pic>
      <p:sp>
        <p:nvSpPr>
          <p:cNvPr id="9" name="TextBox 8"/>
          <p:cNvSpPr txBox="1"/>
          <p:nvPr/>
        </p:nvSpPr>
        <p:spPr>
          <a:xfrm>
            <a:off x="5990081" y="1949718"/>
            <a:ext cx="2341436" cy="3785652"/>
          </a:xfrm>
          <a:prstGeom prst="rect">
            <a:avLst/>
          </a:prstGeom>
          <a:noFill/>
        </p:spPr>
        <p:txBody>
          <a:bodyPr wrap="square" rtlCol="0">
            <a:spAutoFit/>
          </a:bodyPr>
          <a:lstStyle/>
          <a:p>
            <a:r>
              <a:rPr lang="en-GB" sz="1600" b="1" dirty="0">
                <a:solidFill>
                  <a:srgbClr val="C00000"/>
                </a:solidFill>
              </a:rPr>
              <a:t>There are also consonant blends which children of this age find tricky to enunciate, especially when their teeth are falling out!</a:t>
            </a:r>
          </a:p>
          <a:p>
            <a:endParaRPr lang="en-GB" sz="1600" b="1" dirty="0">
              <a:solidFill>
                <a:srgbClr val="C00000"/>
              </a:solidFill>
            </a:endParaRPr>
          </a:p>
          <a:p>
            <a:r>
              <a:rPr lang="en-GB" sz="1600" b="1" dirty="0">
                <a:solidFill>
                  <a:srgbClr val="C00000"/>
                </a:solidFill>
              </a:rPr>
              <a:t>A child’s typical speech patterns and accents are taken into consideration by the teacher during the screening for fairness.</a:t>
            </a:r>
          </a:p>
          <a:p>
            <a:r>
              <a:rPr lang="en-GB" sz="1600" b="1" dirty="0">
                <a:solidFill>
                  <a:srgbClr val="C00000"/>
                </a:solidFill>
              </a:rPr>
              <a:t>e.g. r/w  </a:t>
            </a:r>
            <a:r>
              <a:rPr lang="en-GB" sz="1600" b="1" dirty="0" err="1">
                <a:solidFill>
                  <a:srgbClr val="C00000"/>
                </a:solidFill>
              </a:rPr>
              <a:t>th</a:t>
            </a:r>
            <a:r>
              <a:rPr lang="en-GB" sz="1600" b="1" dirty="0">
                <a:solidFill>
                  <a:srgbClr val="C00000"/>
                </a:solidFill>
              </a:rPr>
              <a:t>/f </a:t>
            </a:r>
          </a:p>
        </p:txBody>
      </p:sp>
      <p:cxnSp>
        <p:nvCxnSpPr>
          <p:cNvPr id="10" name="Straight Arrow Connector 9"/>
          <p:cNvCxnSpPr/>
          <p:nvPr/>
        </p:nvCxnSpPr>
        <p:spPr>
          <a:xfrm flipH="1">
            <a:off x="3364992" y="2825496"/>
            <a:ext cx="2496312" cy="57607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364992" y="2977896"/>
            <a:ext cx="2648712" cy="300228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397451" y="5897880"/>
            <a:ext cx="529010" cy="609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397451" y="3401568"/>
            <a:ext cx="529010" cy="609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494987" y="4649724"/>
            <a:ext cx="529010" cy="609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8"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55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2460545"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Real Words</a:t>
            </a:r>
          </a:p>
        </p:txBody>
      </p:sp>
      <p:pic>
        <p:nvPicPr>
          <p:cNvPr id="3" name="Picture 2"/>
          <p:cNvPicPr>
            <a:picLocks noChangeAspect="1"/>
          </p:cNvPicPr>
          <p:nvPr/>
        </p:nvPicPr>
        <p:blipFill rotWithShape="1">
          <a:blip r:embed="rId3"/>
          <a:srcRect t="422"/>
          <a:stretch/>
        </p:blipFill>
        <p:spPr>
          <a:xfrm>
            <a:off x="3229745" y="1435608"/>
            <a:ext cx="3206487" cy="4834382"/>
          </a:xfrm>
          <a:prstGeom prst="rect">
            <a:avLst/>
          </a:prstGeom>
        </p:spPr>
      </p:pic>
      <p:sp>
        <p:nvSpPr>
          <p:cNvPr id="7" name="TextBox 6"/>
          <p:cNvSpPr txBox="1"/>
          <p:nvPr/>
        </p:nvSpPr>
        <p:spPr>
          <a:xfrm>
            <a:off x="620764" y="1926685"/>
            <a:ext cx="2341436" cy="3539430"/>
          </a:xfrm>
          <a:prstGeom prst="rect">
            <a:avLst/>
          </a:prstGeom>
          <a:noFill/>
        </p:spPr>
        <p:txBody>
          <a:bodyPr wrap="square" rtlCol="0">
            <a:spAutoFit/>
          </a:bodyPr>
          <a:lstStyle/>
          <a:p>
            <a:r>
              <a:rPr lang="en-GB" sz="1600" b="1" dirty="0">
                <a:solidFill>
                  <a:srgbClr val="C00000"/>
                </a:solidFill>
              </a:rPr>
              <a:t>Children are reminded when they are reading real words.</a:t>
            </a:r>
          </a:p>
          <a:p>
            <a:r>
              <a:rPr lang="en-GB" sz="1600" b="1" dirty="0">
                <a:solidFill>
                  <a:srgbClr val="C00000"/>
                </a:solidFill>
              </a:rPr>
              <a:t>This helps them to try and ‘make’ the word sound like a word they know by changing the pronunciation slightly.</a:t>
            </a:r>
          </a:p>
          <a:p>
            <a:endParaRPr lang="en-GB" sz="1600" b="1" dirty="0">
              <a:solidFill>
                <a:srgbClr val="C00000"/>
              </a:solidFill>
            </a:endParaRPr>
          </a:p>
          <a:p>
            <a:r>
              <a:rPr lang="en-GB" sz="1600" b="1" dirty="0">
                <a:solidFill>
                  <a:srgbClr val="C00000"/>
                </a:solidFill>
              </a:rPr>
              <a:t>e.g. f-</a:t>
            </a:r>
            <a:r>
              <a:rPr lang="en-GB" sz="1600" b="1" dirty="0" err="1">
                <a:solidFill>
                  <a:srgbClr val="C00000"/>
                </a:solidFill>
              </a:rPr>
              <a:t>oo</a:t>
            </a:r>
            <a:r>
              <a:rPr lang="en-GB" sz="1600" b="1" dirty="0">
                <a:solidFill>
                  <a:srgbClr val="C00000"/>
                </a:solidFill>
              </a:rPr>
              <a:t>    foo</a:t>
            </a:r>
          </a:p>
          <a:p>
            <a:endParaRPr lang="en-GB" sz="1600" b="1" dirty="0">
              <a:solidFill>
                <a:srgbClr val="C00000"/>
              </a:solidFill>
            </a:endParaRPr>
          </a:p>
          <a:p>
            <a:r>
              <a:rPr lang="en-GB" sz="1600" b="1" i="1" dirty="0">
                <a:solidFill>
                  <a:srgbClr val="C00000"/>
                </a:solidFill>
              </a:rPr>
              <a:t>Doesn’t sound right… </a:t>
            </a:r>
          </a:p>
          <a:p>
            <a:endParaRPr lang="en-GB" sz="1600" b="1" dirty="0">
              <a:solidFill>
                <a:srgbClr val="C00000"/>
              </a:solidFill>
            </a:endParaRPr>
          </a:p>
          <a:p>
            <a:r>
              <a:rPr lang="en-GB" sz="1600" b="1" dirty="0">
                <a:solidFill>
                  <a:srgbClr val="C00000"/>
                </a:solidFill>
              </a:rPr>
              <a:t>f-</a:t>
            </a:r>
            <a:r>
              <a:rPr lang="en-GB" sz="1600" b="1" dirty="0" err="1">
                <a:solidFill>
                  <a:srgbClr val="C00000"/>
                </a:solidFill>
              </a:rPr>
              <a:t>yoo</a:t>
            </a:r>
            <a:r>
              <a:rPr lang="en-GB" sz="1600" b="1" dirty="0">
                <a:solidFill>
                  <a:srgbClr val="C00000"/>
                </a:solidFill>
              </a:rPr>
              <a:t>     few</a:t>
            </a:r>
          </a:p>
        </p:txBody>
      </p:sp>
      <p:cxnSp>
        <p:nvCxnSpPr>
          <p:cNvPr id="8" name="Straight Arrow Connector 7"/>
          <p:cNvCxnSpPr/>
          <p:nvPr/>
        </p:nvCxnSpPr>
        <p:spPr>
          <a:xfrm flipV="1">
            <a:off x="2181447" y="2375758"/>
            <a:ext cx="2386584" cy="214884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68987" y="5192772"/>
            <a:ext cx="2403361" cy="584775"/>
          </a:xfrm>
          <a:prstGeom prst="rect">
            <a:avLst/>
          </a:prstGeom>
          <a:noFill/>
        </p:spPr>
        <p:txBody>
          <a:bodyPr wrap="square" rtlCol="0">
            <a:spAutoFit/>
          </a:bodyPr>
          <a:lstStyle/>
          <a:p>
            <a:endParaRPr lang="en-GB" sz="1600" b="1" dirty="0">
              <a:solidFill>
                <a:srgbClr val="C00000"/>
              </a:solidFill>
            </a:endParaRPr>
          </a:p>
          <a:p>
            <a:endParaRPr lang="en-GB" sz="1600" b="1" dirty="0">
              <a:solidFill>
                <a:srgbClr val="C00000"/>
              </a:solidFill>
            </a:endParaRPr>
          </a:p>
        </p:txBody>
      </p:sp>
      <p:pic>
        <p:nvPicPr>
          <p:cNvPr id="15"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917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2460545"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Real Words</a:t>
            </a:r>
          </a:p>
        </p:txBody>
      </p:sp>
      <p:pic>
        <p:nvPicPr>
          <p:cNvPr id="4" name="Picture 3"/>
          <p:cNvPicPr>
            <a:picLocks noChangeAspect="1"/>
          </p:cNvPicPr>
          <p:nvPr/>
        </p:nvPicPr>
        <p:blipFill>
          <a:blip r:embed="rId3"/>
          <a:stretch>
            <a:fillRect/>
          </a:stretch>
        </p:blipFill>
        <p:spPr>
          <a:xfrm>
            <a:off x="3385867" y="1406780"/>
            <a:ext cx="3365373" cy="4978908"/>
          </a:xfrm>
          <a:prstGeom prst="rect">
            <a:avLst/>
          </a:prstGeom>
        </p:spPr>
      </p:pic>
      <p:sp>
        <p:nvSpPr>
          <p:cNvPr id="8" name="TextBox 7"/>
          <p:cNvSpPr txBox="1"/>
          <p:nvPr/>
        </p:nvSpPr>
        <p:spPr>
          <a:xfrm>
            <a:off x="644525" y="1634077"/>
            <a:ext cx="2341436" cy="4524315"/>
          </a:xfrm>
          <a:prstGeom prst="rect">
            <a:avLst/>
          </a:prstGeom>
          <a:noFill/>
        </p:spPr>
        <p:txBody>
          <a:bodyPr wrap="square" rtlCol="0">
            <a:spAutoFit/>
          </a:bodyPr>
          <a:lstStyle/>
          <a:p>
            <a:r>
              <a:rPr lang="en-GB" sz="1600" b="1" dirty="0">
                <a:solidFill>
                  <a:srgbClr val="C00000"/>
                </a:solidFill>
              </a:rPr>
              <a:t>There are times when a child doesn’t know the meaning of a real word and changes it to a different real word they know and they will not score a mark. </a:t>
            </a:r>
          </a:p>
          <a:p>
            <a:endParaRPr lang="en-GB" sz="1600" b="1" dirty="0">
              <a:solidFill>
                <a:srgbClr val="C00000"/>
              </a:solidFill>
            </a:endParaRPr>
          </a:p>
          <a:p>
            <a:r>
              <a:rPr lang="en-GB" sz="1600" b="1" dirty="0">
                <a:solidFill>
                  <a:srgbClr val="C00000"/>
                </a:solidFill>
              </a:rPr>
              <a:t>This is why talking to your child about the meaning of vocabulary is very important.</a:t>
            </a:r>
          </a:p>
          <a:p>
            <a:endParaRPr lang="en-GB" sz="1600" b="1" dirty="0">
              <a:solidFill>
                <a:srgbClr val="C00000"/>
              </a:solidFill>
            </a:endParaRPr>
          </a:p>
          <a:p>
            <a:r>
              <a:rPr lang="en-GB" sz="1600" b="1" dirty="0">
                <a:solidFill>
                  <a:srgbClr val="C00000"/>
                </a:solidFill>
              </a:rPr>
              <a:t>Previously, strip has been changed to stripe.</a:t>
            </a:r>
          </a:p>
          <a:p>
            <a:r>
              <a:rPr lang="en-GB" sz="1600" b="1" dirty="0">
                <a:solidFill>
                  <a:srgbClr val="C00000"/>
                </a:solidFill>
              </a:rPr>
              <a:t>Scraps has been changed to scrapes.</a:t>
            </a:r>
          </a:p>
        </p:txBody>
      </p:sp>
      <p:cxnSp>
        <p:nvCxnSpPr>
          <p:cNvPr id="9" name="Straight Arrow Connector 8"/>
          <p:cNvCxnSpPr/>
          <p:nvPr/>
        </p:nvCxnSpPr>
        <p:spPr>
          <a:xfrm>
            <a:off x="2318607" y="5567016"/>
            <a:ext cx="2033937" cy="1388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260298" y="4765709"/>
            <a:ext cx="2092246" cy="62800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15"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570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2460545"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Real Words</a:t>
            </a:r>
          </a:p>
        </p:txBody>
      </p:sp>
      <p:pic>
        <p:nvPicPr>
          <p:cNvPr id="3" name="Picture 2"/>
          <p:cNvPicPr>
            <a:picLocks noChangeAspect="1"/>
          </p:cNvPicPr>
          <p:nvPr/>
        </p:nvPicPr>
        <p:blipFill>
          <a:blip r:embed="rId3"/>
          <a:stretch>
            <a:fillRect/>
          </a:stretch>
        </p:blipFill>
        <p:spPr>
          <a:xfrm>
            <a:off x="1043433" y="1314323"/>
            <a:ext cx="3368356" cy="5056441"/>
          </a:xfrm>
          <a:prstGeom prst="rect">
            <a:avLst/>
          </a:prstGeom>
        </p:spPr>
      </p:pic>
      <p:sp>
        <p:nvSpPr>
          <p:cNvPr id="8" name="TextBox 7"/>
          <p:cNvSpPr txBox="1"/>
          <p:nvPr/>
        </p:nvSpPr>
        <p:spPr>
          <a:xfrm>
            <a:off x="5426598" y="1579213"/>
            <a:ext cx="2341436" cy="4524315"/>
          </a:xfrm>
          <a:prstGeom prst="rect">
            <a:avLst/>
          </a:prstGeom>
          <a:noFill/>
        </p:spPr>
        <p:txBody>
          <a:bodyPr wrap="square" rtlCol="0">
            <a:spAutoFit/>
          </a:bodyPr>
          <a:lstStyle/>
          <a:p>
            <a:r>
              <a:rPr lang="en-GB" sz="1600" b="1" dirty="0">
                <a:solidFill>
                  <a:srgbClr val="C00000"/>
                </a:solidFill>
              </a:rPr>
              <a:t>The final page consists of 2 syllable, real words.</a:t>
            </a:r>
          </a:p>
          <a:p>
            <a:endParaRPr lang="en-GB" sz="1600" b="1" dirty="0">
              <a:solidFill>
                <a:srgbClr val="C00000"/>
              </a:solidFill>
            </a:endParaRPr>
          </a:p>
          <a:p>
            <a:r>
              <a:rPr lang="en-GB" sz="1600" b="1" dirty="0">
                <a:solidFill>
                  <a:srgbClr val="C00000"/>
                </a:solidFill>
              </a:rPr>
              <a:t>Children have been taught to ‘chunk’ up these words into syllables.</a:t>
            </a:r>
          </a:p>
          <a:p>
            <a:endParaRPr lang="en-GB" sz="1600" b="1" dirty="0">
              <a:solidFill>
                <a:srgbClr val="C00000"/>
              </a:solidFill>
            </a:endParaRPr>
          </a:p>
          <a:p>
            <a:r>
              <a:rPr lang="en-GB" sz="1600" b="1" dirty="0">
                <a:solidFill>
                  <a:srgbClr val="C00000"/>
                </a:solidFill>
              </a:rPr>
              <a:t>e.g. </a:t>
            </a:r>
          </a:p>
          <a:p>
            <a:endParaRPr lang="en-GB" sz="1600" b="1" dirty="0">
              <a:solidFill>
                <a:srgbClr val="C00000"/>
              </a:solidFill>
            </a:endParaRPr>
          </a:p>
          <a:p>
            <a:r>
              <a:rPr lang="en-GB" sz="1600" b="1" dirty="0">
                <a:solidFill>
                  <a:srgbClr val="C00000"/>
                </a:solidFill>
              </a:rPr>
              <a:t>v-a-n  van    </a:t>
            </a:r>
            <a:r>
              <a:rPr lang="en-GB" sz="1600" b="1" dirty="0" err="1">
                <a:solidFill>
                  <a:srgbClr val="C00000"/>
                </a:solidFill>
              </a:rPr>
              <a:t>i-sh</a:t>
            </a:r>
            <a:r>
              <a:rPr lang="en-GB" sz="1600" b="1" dirty="0">
                <a:solidFill>
                  <a:srgbClr val="C00000"/>
                </a:solidFill>
              </a:rPr>
              <a:t> </a:t>
            </a:r>
            <a:r>
              <a:rPr lang="en-GB" sz="1600" b="1" dirty="0" err="1">
                <a:solidFill>
                  <a:srgbClr val="C00000"/>
                </a:solidFill>
              </a:rPr>
              <a:t>ish</a:t>
            </a:r>
            <a:r>
              <a:rPr lang="en-GB" sz="1600" b="1" dirty="0">
                <a:solidFill>
                  <a:srgbClr val="C00000"/>
                </a:solidFill>
              </a:rPr>
              <a:t>   vanish</a:t>
            </a:r>
          </a:p>
          <a:p>
            <a:endParaRPr lang="en-GB" sz="1600" b="1" dirty="0">
              <a:solidFill>
                <a:srgbClr val="C00000"/>
              </a:solidFill>
            </a:endParaRPr>
          </a:p>
          <a:p>
            <a:r>
              <a:rPr lang="en-GB" sz="1600" b="1" dirty="0">
                <a:solidFill>
                  <a:srgbClr val="C00000"/>
                </a:solidFill>
              </a:rPr>
              <a:t>Some children prefer to decode the word altogether which is also fine.</a:t>
            </a:r>
          </a:p>
        </p:txBody>
      </p:sp>
      <p:pic>
        <p:nvPicPr>
          <p:cNvPr id="9"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794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2287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mj-lt"/>
              </a:rPr>
              <a:t>You will see your child’s results when you receive your child’s school report at the end of the summer term. You will find out if they met the threshold (32/40) and if not, additional phonics support will be offered to your child when they move into Year 2.</a:t>
            </a:r>
          </a:p>
          <a:p>
            <a:pPr algn="just">
              <a:defRPr/>
            </a:pPr>
            <a:endParaRPr lang="en-GB" dirty="0">
              <a:solidFill>
                <a:schemeClr val="bg2">
                  <a:lumMod val="10000"/>
                </a:schemeClr>
              </a:solidFill>
              <a:latin typeface="+mj-lt"/>
            </a:endParaRPr>
          </a:p>
          <a:p>
            <a:pPr algn="just">
              <a:defRPr/>
            </a:pPr>
            <a:r>
              <a:rPr lang="en-GB" dirty="0">
                <a:solidFill>
                  <a:schemeClr val="bg2">
                    <a:lumMod val="10000"/>
                  </a:schemeClr>
                </a:solidFill>
                <a:latin typeface="+mj-lt"/>
              </a:rPr>
              <a:t>Results from the check will be used by schools to analyse their own performance and for Ofsted to use in inspections.</a:t>
            </a:r>
          </a:p>
          <a:p>
            <a:pPr algn="just">
              <a:defRPr/>
            </a:pPr>
            <a:endParaRPr lang="en-GB" dirty="0">
              <a:solidFill>
                <a:schemeClr val="bg2">
                  <a:lumMod val="10000"/>
                </a:schemeClr>
              </a:solidFill>
              <a:latin typeface="+mj-lt"/>
            </a:endParaRP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3544432"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Reporting results</a:t>
            </a:r>
          </a:p>
        </p:txBody>
      </p:sp>
      <p:grpSp>
        <p:nvGrpSpPr>
          <p:cNvPr id="6" name="Group 5"/>
          <p:cNvGrpSpPr/>
          <p:nvPr/>
        </p:nvGrpSpPr>
        <p:grpSpPr>
          <a:xfrm>
            <a:off x="1207007" y="3823633"/>
            <a:ext cx="2639783" cy="1999317"/>
            <a:chOff x="2165556" y="2861733"/>
            <a:chExt cx="5260097" cy="3306232"/>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7484" y="3840874"/>
              <a:ext cx="3075450" cy="2327091"/>
            </a:xfrm>
            <a:prstGeom prst="rect">
              <a:avLst/>
            </a:prstGeom>
          </p:spPr>
        </p:pic>
        <p:sp>
          <p:nvSpPr>
            <p:cNvPr id="5" name="Oval Callout 4"/>
            <p:cNvSpPr/>
            <p:nvPr/>
          </p:nvSpPr>
          <p:spPr>
            <a:xfrm>
              <a:off x="4258733" y="2861733"/>
              <a:ext cx="829734" cy="558800"/>
            </a:xfrm>
            <a:prstGeom prst="wedgeEllipseCallout">
              <a:avLst>
                <a:gd name="adj1" fmla="val 595"/>
                <a:gd name="adj2" fmla="val 8977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Callout 12"/>
            <p:cNvSpPr/>
            <p:nvPr/>
          </p:nvSpPr>
          <p:spPr>
            <a:xfrm rot="19671663">
              <a:off x="2788520" y="3434703"/>
              <a:ext cx="829734" cy="558800"/>
            </a:xfrm>
            <a:prstGeom prst="wedgeEllipseCallout">
              <a:avLst>
                <a:gd name="adj1" fmla="val 26492"/>
                <a:gd name="adj2" fmla="val 11050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Callout 14"/>
            <p:cNvSpPr/>
            <p:nvPr/>
          </p:nvSpPr>
          <p:spPr>
            <a:xfrm rot="16975681">
              <a:off x="2030089" y="4656514"/>
              <a:ext cx="829734" cy="558800"/>
            </a:xfrm>
            <a:prstGeom prst="wedgeEllipseCallout">
              <a:avLst>
                <a:gd name="adj1" fmla="val -915"/>
                <a:gd name="adj2" fmla="val 1431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Callout 15"/>
            <p:cNvSpPr/>
            <p:nvPr/>
          </p:nvSpPr>
          <p:spPr>
            <a:xfrm rot="1928337" flipH="1">
              <a:off x="5977785" y="3275838"/>
              <a:ext cx="829734" cy="558800"/>
            </a:xfrm>
            <a:prstGeom prst="wedgeEllipseCallout">
              <a:avLst>
                <a:gd name="adj1" fmla="val 26492"/>
                <a:gd name="adj2" fmla="val 11050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Callout 16"/>
            <p:cNvSpPr/>
            <p:nvPr/>
          </p:nvSpPr>
          <p:spPr>
            <a:xfrm rot="4624319" flipH="1">
              <a:off x="6731386" y="4815301"/>
              <a:ext cx="829734" cy="558800"/>
            </a:xfrm>
            <a:prstGeom prst="wedgeEllipseCallout">
              <a:avLst>
                <a:gd name="adj1" fmla="val -915"/>
                <a:gd name="adj2" fmla="val 1431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Picture 17"/>
          <p:cNvPicPr>
            <a:picLocks noChangeAspect="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662736" y="3847929"/>
            <a:ext cx="1452591" cy="1824455"/>
          </a:xfrm>
          <a:prstGeom prst="rect">
            <a:avLst/>
          </a:prstGeom>
        </p:spPr>
      </p:pic>
      <p:pic>
        <p:nvPicPr>
          <p:cNvPr id="20" name="Picture 2" descr="https://meadgate.fusionvle.com/files/logo/meadgat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0061" y="5353801"/>
            <a:ext cx="1119716" cy="1111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61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2744" y="332007"/>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576000" bIns="216000"/>
          <a:lstStyle/>
          <a:p>
            <a:pPr marL="285750" indent="-192088" algn="just">
              <a:buFont typeface="Arial" panose="020B0604020202020204" pitchFamily="34" charset="0"/>
              <a:buChar char="•"/>
              <a:defRPr/>
            </a:pPr>
            <a:r>
              <a:rPr lang="en-GB" dirty="0">
                <a:solidFill>
                  <a:schemeClr val="bg2">
                    <a:lumMod val="10000"/>
                  </a:schemeClr>
                </a:solidFill>
                <a:latin typeface="+mj-lt"/>
              </a:rPr>
              <a:t>Read as much as possible to and with your child.</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Practise reading the words in the packs to gain familiarity with the screening.</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Encourage your child to spot any digraphs/</a:t>
            </a:r>
            <a:r>
              <a:rPr lang="en-GB" dirty="0" err="1">
                <a:solidFill>
                  <a:schemeClr val="bg2">
                    <a:lumMod val="10000"/>
                  </a:schemeClr>
                </a:solidFill>
                <a:latin typeface="+mj-lt"/>
              </a:rPr>
              <a:t>trigraphs</a:t>
            </a:r>
            <a:r>
              <a:rPr lang="en-GB" dirty="0">
                <a:solidFill>
                  <a:schemeClr val="bg2">
                    <a:lumMod val="10000"/>
                  </a:schemeClr>
                </a:solidFill>
                <a:latin typeface="+mj-lt"/>
              </a:rPr>
              <a:t> before attempting to read the word.</a:t>
            </a:r>
          </a:p>
          <a:p>
            <a:pPr marL="93662" algn="just">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Blend the sounds by pointing to each one, e.g. /c/ in cat, /p/ in pat, /ng/ in sing, /</a:t>
            </a:r>
            <a:r>
              <a:rPr lang="en-GB" dirty="0" err="1">
                <a:solidFill>
                  <a:schemeClr val="bg2">
                    <a:lumMod val="10000"/>
                  </a:schemeClr>
                </a:solidFill>
                <a:latin typeface="+mj-lt"/>
              </a:rPr>
              <a:t>ee</a:t>
            </a:r>
            <a:r>
              <a:rPr lang="en-GB" dirty="0">
                <a:solidFill>
                  <a:schemeClr val="bg2">
                    <a:lumMod val="10000"/>
                  </a:schemeClr>
                </a:solidFill>
                <a:latin typeface="+mj-lt"/>
              </a:rPr>
              <a:t>/ in been. Next move your finger under the whole word as you say it.</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Discuss the meaning of words if your child does not know what they have read.</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Encourage and praise – get them to have a ‘good guess’.</a:t>
            </a:r>
          </a:p>
          <a:p>
            <a:pPr marL="285750" indent="-192088" algn="just">
              <a:buFont typeface="Arial" panose="020B0604020202020204" pitchFamily="34" charset="0"/>
              <a:buChar char="•"/>
              <a:defRPr/>
            </a:pPr>
            <a:endParaRPr lang="en-GB" dirty="0">
              <a:solidFill>
                <a:schemeClr val="bg2">
                  <a:lumMod val="10000"/>
                </a:schemeClr>
              </a:solidFill>
              <a:latin typeface="+mj-lt"/>
            </a:endParaRP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7659917"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How Can I Help My Child at Home?</a:t>
            </a:r>
          </a:p>
        </p:txBody>
      </p:sp>
      <p:pic>
        <p:nvPicPr>
          <p:cNvPr id="8" name="Picture 2" descr="https://meadgate.fusionvle.com/files/logo/meadg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2689" y="5273486"/>
            <a:ext cx="1170432" cy="1162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41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2744" y="332007"/>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576000" bIns="216000"/>
          <a:lstStyle/>
          <a:p>
            <a:pPr marL="285750" indent="-192088" algn="just">
              <a:buFont typeface="Arial" panose="020B0604020202020204" pitchFamily="34" charset="0"/>
              <a:buChar char="•"/>
              <a:defRPr/>
            </a:pPr>
            <a:r>
              <a:rPr lang="en-GB" dirty="0">
                <a:solidFill>
                  <a:schemeClr val="bg2">
                    <a:lumMod val="10000"/>
                  </a:schemeClr>
                </a:solidFill>
                <a:latin typeface="+mj-lt"/>
              </a:rPr>
              <a:t>Use the phonics sound practise sheet in your child’s reading log which is based on a recent assessment.</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It shows all the sounds that your child is not yet reading confidently.</a:t>
            </a:r>
          </a:p>
          <a:p>
            <a:pPr marL="285750" indent="-192088" algn="just">
              <a:buFont typeface="Arial" panose="020B0604020202020204" pitchFamily="34" charset="0"/>
              <a:buChar char="•"/>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r>
              <a:rPr lang="en-GB" dirty="0">
                <a:solidFill>
                  <a:schemeClr val="bg2">
                    <a:lumMod val="10000"/>
                  </a:schemeClr>
                </a:solidFill>
                <a:latin typeface="+mj-lt"/>
              </a:rPr>
              <a:t>Whenever you read, (hopefully daily) ask your child to read the sounds and tick them each time they are read correctly. </a:t>
            </a:r>
          </a:p>
          <a:p>
            <a:pPr marL="93662" algn="just">
              <a:defRPr/>
            </a:pPr>
            <a:endParaRPr lang="en-GB" dirty="0">
              <a:solidFill>
                <a:schemeClr val="bg2">
                  <a:lumMod val="10000"/>
                </a:schemeClr>
              </a:solidFill>
              <a:latin typeface="+mj-lt"/>
            </a:endParaRPr>
          </a:p>
          <a:p>
            <a:pPr marL="285750" indent="-192088" algn="just">
              <a:buFont typeface="Arial" panose="020B0604020202020204" pitchFamily="34" charset="0"/>
              <a:buChar char="•"/>
              <a:defRPr/>
            </a:pPr>
            <a:endParaRPr lang="en-GB" dirty="0">
              <a:solidFill>
                <a:schemeClr val="bg2">
                  <a:lumMod val="10000"/>
                </a:schemeClr>
              </a:solidFill>
              <a:latin typeface="+mj-lt"/>
            </a:endParaRP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7659917"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How Can I Help My Child at Home?</a:t>
            </a:r>
          </a:p>
        </p:txBody>
      </p:sp>
      <p:pic>
        <p:nvPicPr>
          <p:cNvPr id="4" name="Picture 3"/>
          <p:cNvPicPr>
            <a:picLocks noChangeAspect="1"/>
          </p:cNvPicPr>
          <p:nvPr/>
        </p:nvPicPr>
        <p:blipFill>
          <a:blip r:embed="rId3"/>
          <a:stretch>
            <a:fillRect/>
          </a:stretch>
        </p:blipFill>
        <p:spPr>
          <a:xfrm>
            <a:off x="2441448" y="3595216"/>
            <a:ext cx="4060507" cy="2774120"/>
          </a:xfrm>
          <a:prstGeom prst="rect">
            <a:avLst/>
          </a:prstGeom>
        </p:spPr>
      </p:pic>
      <p:pic>
        <p:nvPicPr>
          <p:cNvPr id="8" name="Picture 2" descr="https://meadgate.fusionvle.com/files/logo/meadga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6542" y="5276088"/>
            <a:ext cx="1101114" cy="1093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39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meadgate.fusionvle.com/files/logo/meadga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272" y="1521501"/>
            <a:ext cx="2322576" cy="230598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872917" y="4111511"/>
            <a:ext cx="5469715" cy="61084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1872918" y="4111511"/>
            <a:ext cx="5469714" cy="584775"/>
          </a:xfrm>
          <a:prstGeom prst="rect">
            <a:avLst/>
          </a:prstGeom>
        </p:spPr>
        <p:txBody>
          <a:bodyPr wrap="square">
            <a:spAutoFit/>
          </a:bodyPr>
          <a:lstStyle/>
          <a:p>
            <a:pPr>
              <a:lnSpc>
                <a:spcPct val="100000"/>
              </a:lnSpc>
              <a:spcBef>
                <a:spcPct val="0"/>
              </a:spcBef>
              <a:buFontTx/>
              <a:buNone/>
            </a:pPr>
            <a:r>
              <a:rPr lang="en-GB" altLang="en-US" sz="3200" b="1" dirty="0">
                <a:solidFill>
                  <a:schemeClr val="accent3"/>
                </a:solidFill>
              </a:rPr>
              <a:t>Thank you for your support.</a:t>
            </a:r>
          </a:p>
        </p:txBody>
      </p:sp>
    </p:spTree>
    <p:extLst>
      <p:ext uri="{BB962C8B-B14F-4D97-AF65-F5344CB8AC3E}">
        <p14:creationId xmlns:p14="http://schemas.microsoft.com/office/powerpoint/2010/main" val="96688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mj-lt"/>
              </a:rPr>
              <a:t>Children in Year 1 throughout the country will all be taking part in a phonics screening check during the same week in June (WB Monday 9</a:t>
            </a:r>
            <a:r>
              <a:rPr lang="en-GB" baseline="30000" dirty="0">
                <a:solidFill>
                  <a:schemeClr val="bg2">
                    <a:lumMod val="10000"/>
                  </a:schemeClr>
                </a:solidFill>
                <a:latin typeface="+mj-lt"/>
              </a:rPr>
              <a:t>th</a:t>
            </a:r>
            <a:r>
              <a:rPr lang="en-GB" dirty="0">
                <a:solidFill>
                  <a:schemeClr val="bg2">
                    <a:lumMod val="10000"/>
                  </a:schemeClr>
                </a:solidFill>
                <a:latin typeface="+mj-lt"/>
              </a:rPr>
              <a:t> June 2025). Children in Year 2 will also take the check if they did not achieve the required result when in Year 1 or they have not taken the test before. </a:t>
            </a:r>
          </a:p>
          <a:p>
            <a:pPr algn="just">
              <a:defRPr/>
            </a:pPr>
            <a:endParaRPr lang="en-GB" dirty="0">
              <a:solidFill>
                <a:schemeClr val="bg2">
                  <a:lumMod val="10000"/>
                </a:schemeClr>
              </a:solidFill>
              <a:latin typeface="+mj-lt"/>
            </a:endParaRPr>
          </a:p>
          <a:p>
            <a:pPr algn="just">
              <a:defRPr/>
            </a:pPr>
            <a:r>
              <a:rPr lang="en-GB" dirty="0" err="1">
                <a:solidFill>
                  <a:schemeClr val="bg2">
                    <a:lumMod val="10000"/>
                  </a:schemeClr>
                </a:solidFill>
                <a:latin typeface="+mj-lt"/>
              </a:rPr>
              <a:t>Headteachers</a:t>
            </a:r>
            <a:r>
              <a:rPr lang="en-GB" dirty="0">
                <a:solidFill>
                  <a:schemeClr val="bg2">
                    <a:lumMod val="10000"/>
                  </a:schemeClr>
                </a:solidFill>
                <a:latin typeface="+mj-lt"/>
              </a:rPr>
              <a:t> will decide with class teachers whether it is appropriate for each of their pupils to take the phonics screening check. The phonics screening check is designed to confirm whether individual children have learnt phonic decoding and blending skills to an appropriate standard.</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9" y="401638"/>
            <a:ext cx="8374856"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3600" dirty="0">
                <a:solidFill>
                  <a:schemeClr val="accent3"/>
                </a:solidFill>
                <a:latin typeface="+mj-lt"/>
              </a:rPr>
              <a:t>What is the Phonics Screening Check?</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721" y="4134379"/>
            <a:ext cx="1810341" cy="2463271"/>
          </a:xfrm>
          <a:prstGeom prst="rect">
            <a:avLst/>
          </a:prstGeom>
        </p:spPr>
      </p:pic>
      <p:pic>
        <p:nvPicPr>
          <p:cNvPr id="9" name="Picture 2" descr="https://meadgate.fusionvle.com/files/logo/meadga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1047" y="5092319"/>
            <a:ext cx="133350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007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66713" y="1205357"/>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marL="285750" indent="-285750" algn="just">
              <a:buFont typeface="Wingdings" panose="05000000000000000000" pitchFamily="2" charset="2"/>
              <a:buChar char="Ø"/>
              <a:defRPr/>
            </a:pPr>
            <a:r>
              <a:rPr lang="en-GB" dirty="0">
                <a:solidFill>
                  <a:schemeClr val="bg2">
                    <a:lumMod val="10000"/>
                  </a:schemeClr>
                </a:solidFill>
                <a:latin typeface="+mj-lt"/>
              </a:rPr>
              <a:t>The test contains 40 words.</a:t>
            </a:r>
          </a:p>
          <a:p>
            <a:pPr marL="285750" indent="-285750" algn="just">
              <a:buFont typeface="Wingdings" panose="05000000000000000000" pitchFamily="2" charset="2"/>
              <a:buChar char="Ø"/>
              <a:defRPr/>
            </a:pPr>
            <a:r>
              <a:rPr lang="en-GB" dirty="0">
                <a:solidFill>
                  <a:schemeClr val="bg2">
                    <a:lumMod val="10000"/>
                  </a:schemeClr>
                </a:solidFill>
                <a:latin typeface="+mj-lt"/>
              </a:rPr>
              <a:t>Each child will sit one-to-one and read each word aloud to their teacher.</a:t>
            </a:r>
          </a:p>
          <a:p>
            <a:pPr marL="285750" indent="-285750" algn="just">
              <a:buFont typeface="Wingdings" panose="05000000000000000000" pitchFamily="2" charset="2"/>
              <a:buChar char="Ø"/>
              <a:defRPr/>
            </a:pPr>
            <a:r>
              <a:rPr lang="en-GB" dirty="0">
                <a:solidFill>
                  <a:schemeClr val="bg2">
                    <a:lumMod val="10000"/>
                  </a:schemeClr>
                </a:solidFill>
                <a:latin typeface="+mj-lt"/>
              </a:rPr>
              <a:t>The test will take approximately 10 minutes per child, although all children are different and will complete the check at their own pace.</a:t>
            </a:r>
          </a:p>
          <a:p>
            <a:pPr marL="285750" indent="-285750" algn="just">
              <a:buFont typeface="Wingdings" panose="05000000000000000000" pitchFamily="2" charset="2"/>
              <a:buChar char="Ø"/>
              <a:defRPr/>
            </a:pPr>
            <a:r>
              <a:rPr lang="en-GB" dirty="0">
                <a:solidFill>
                  <a:schemeClr val="bg2">
                    <a:lumMod val="10000"/>
                  </a:schemeClr>
                </a:solidFill>
                <a:latin typeface="+mj-lt"/>
              </a:rPr>
              <a:t>The list of words the children read is a combination of 20 real words and 20 pseudo words (nonsense words).</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541984"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What Happens During the Test?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3424" y="3513667"/>
            <a:ext cx="3757152" cy="1926166"/>
          </a:xfrm>
          <a:prstGeom prst="rect">
            <a:avLst/>
          </a:prstGeom>
        </p:spPr>
      </p:pic>
      <p:pic>
        <p:nvPicPr>
          <p:cNvPr id="9" name="Picture 2" descr="https://meadgate.fusionvle.com/files/logo/meadga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1047" y="5119751"/>
            <a:ext cx="133350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680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407988" y="1117600"/>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752811"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Pseudo Words (Nonsense Words)</a:t>
            </a:r>
          </a:p>
        </p:txBody>
      </p:sp>
      <p:pic>
        <p:nvPicPr>
          <p:cNvPr id="8" name="Picture 7"/>
          <p:cNvPicPr>
            <a:picLocks noChangeAspect="1"/>
          </p:cNvPicPr>
          <p:nvPr/>
        </p:nvPicPr>
        <p:blipFill>
          <a:blip r:embed="rId3"/>
          <a:stretch>
            <a:fillRect/>
          </a:stretch>
        </p:blipFill>
        <p:spPr>
          <a:xfrm>
            <a:off x="2960868" y="1280159"/>
            <a:ext cx="3375352" cy="4992243"/>
          </a:xfrm>
          <a:prstGeom prst="rect">
            <a:avLst/>
          </a:prstGeom>
        </p:spPr>
      </p:pic>
      <p:sp>
        <p:nvSpPr>
          <p:cNvPr id="9" name="TextBox 8"/>
          <p:cNvSpPr txBox="1"/>
          <p:nvPr/>
        </p:nvSpPr>
        <p:spPr>
          <a:xfrm>
            <a:off x="6336220" y="1618488"/>
            <a:ext cx="2341436" cy="1077218"/>
          </a:xfrm>
          <a:prstGeom prst="rect">
            <a:avLst/>
          </a:prstGeom>
          <a:noFill/>
        </p:spPr>
        <p:txBody>
          <a:bodyPr wrap="square" rtlCol="0">
            <a:spAutoFit/>
          </a:bodyPr>
          <a:lstStyle/>
          <a:p>
            <a:r>
              <a:rPr lang="en-GB" sz="1600" b="1" dirty="0">
                <a:solidFill>
                  <a:srgbClr val="C00000"/>
                </a:solidFill>
              </a:rPr>
              <a:t>Alien pictures help children understand that the word is not a real word.</a:t>
            </a:r>
          </a:p>
        </p:txBody>
      </p:sp>
      <p:cxnSp>
        <p:nvCxnSpPr>
          <p:cNvPr id="15" name="Straight Arrow Connector 14"/>
          <p:cNvCxnSpPr/>
          <p:nvPr/>
        </p:nvCxnSpPr>
        <p:spPr>
          <a:xfrm flipH="1">
            <a:off x="6336220" y="2720971"/>
            <a:ext cx="1250696" cy="155842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18"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327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752811"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Pseudo Words (Nonsense Words)</a:t>
            </a:r>
          </a:p>
        </p:txBody>
      </p:sp>
      <p:pic>
        <p:nvPicPr>
          <p:cNvPr id="3" name="Picture 2"/>
          <p:cNvPicPr>
            <a:picLocks noChangeAspect="1"/>
          </p:cNvPicPr>
          <p:nvPr/>
        </p:nvPicPr>
        <p:blipFill>
          <a:blip r:embed="rId3"/>
          <a:stretch>
            <a:fillRect/>
          </a:stretch>
        </p:blipFill>
        <p:spPr>
          <a:xfrm>
            <a:off x="3136391" y="1369358"/>
            <a:ext cx="3282315" cy="4946372"/>
          </a:xfrm>
          <a:prstGeom prst="rect">
            <a:avLst/>
          </a:prstGeom>
        </p:spPr>
      </p:pic>
      <p:sp>
        <p:nvSpPr>
          <p:cNvPr id="9" name="TextBox 8"/>
          <p:cNvSpPr txBox="1"/>
          <p:nvPr/>
        </p:nvSpPr>
        <p:spPr>
          <a:xfrm>
            <a:off x="644525" y="1600200"/>
            <a:ext cx="2341436" cy="2554545"/>
          </a:xfrm>
          <a:prstGeom prst="rect">
            <a:avLst/>
          </a:prstGeom>
          <a:noFill/>
        </p:spPr>
        <p:txBody>
          <a:bodyPr wrap="square" rtlCol="0">
            <a:spAutoFit/>
          </a:bodyPr>
          <a:lstStyle/>
          <a:p>
            <a:r>
              <a:rPr lang="en-GB" sz="1600" b="1" dirty="0">
                <a:solidFill>
                  <a:srgbClr val="C00000"/>
                </a:solidFill>
              </a:rPr>
              <a:t>Children can try as many times as they like to read the word.</a:t>
            </a:r>
          </a:p>
          <a:p>
            <a:endParaRPr lang="en-GB" sz="1600" b="1" dirty="0">
              <a:solidFill>
                <a:srgbClr val="C00000"/>
              </a:solidFill>
            </a:endParaRPr>
          </a:p>
          <a:p>
            <a:r>
              <a:rPr lang="en-GB" sz="1600" b="1" dirty="0">
                <a:solidFill>
                  <a:srgbClr val="C00000"/>
                </a:solidFill>
              </a:rPr>
              <a:t>e.g. </a:t>
            </a:r>
          </a:p>
          <a:p>
            <a:r>
              <a:rPr lang="en-GB" sz="1600" b="1" dirty="0" err="1">
                <a:solidFill>
                  <a:srgbClr val="C00000"/>
                </a:solidFill>
              </a:rPr>
              <a:t>sh</a:t>
            </a:r>
            <a:r>
              <a:rPr lang="en-GB" sz="1600" b="1" dirty="0">
                <a:solidFill>
                  <a:srgbClr val="C00000"/>
                </a:solidFill>
              </a:rPr>
              <a:t>-</a:t>
            </a:r>
            <a:r>
              <a:rPr lang="en-GB" sz="1600" b="1" dirty="0" err="1">
                <a:solidFill>
                  <a:srgbClr val="C00000"/>
                </a:solidFill>
              </a:rPr>
              <a:t>igh</a:t>
            </a:r>
            <a:r>
              <a:rPr lang="en-GB" sz="1600" b="1" dirty="0">
                <a:solidFill>
                  <a:srgbClr val="C00000"/>
                </a:solidFill>
              </a:rPr>
              <a:t>-g   </a:t>
            </a:r>
            <a:r>
              <a:rPr lang="en-GB" sz="1600" b="1" dirty="0" err="1">
                <a:solidFill>
                  <a:srgbClr val="C00000"/>
                </a:solidFill>
              </a:rPr>
              <a:t>shighg</a:t>
            </a:r>
            <a:r>
              <a:rPr lang="en-GB" sz="1600" b="1" dirty="0">
                <a:solidFill>
                  <a:srgbClr val="C00000"/>
                </a:solidFill>
              </a:rPr>
              <a:t>…</a:t>
            </a:r>
          </a:p>
          <a:p>
            <a:endParaRPr lang="en-GB" sz="1600" b="1" dirty="0">
              <a:solidFill>
                <a:srgbClr val="C00000"/>
              </a:solidFill>
            </a:endParaRPr>
          </a:p>
          <a:p>
            <a:r>
              <a:rPr lang="en-GB" sz="1600" b="1" i="1" dirty="0">
                <a:solidFill>
                  <a:srgbClr val="C00000"/>
                </a:solidFill>
              </a:rPr>
              <a:t>no.. </a:t>
            </a:r>
          </a:p>
          <a:p>
            <a:endParaRPr lang="en-GB" sz="1600" b="1" i="1" dirty="0">
              <a:solidFill>
                <a:srgbClr val="C00000"/>
              </a:solidFill>
            </a:endParaRPr>
          </a:p>
          <a:p>
            <a:r>
              <a:rPr lang="en-GB" sz="1600" b="1" dirty="0" err="1">
                <a:solidFill>
                  <a:srgbClr val="C00000"/>
                </a:solidFill>
              </a:rPr>
              <a:t>sh</a:t>
            </a:r>
            <a:r>
              <a:rPr lang="en-GB" sz="1600" b="1" dirty="0">
                <a:solidFill>
                  <a:srgbClr val="C00000"/>
                </a:solidFill>
              </a:rPr>
              <a:t>-</a:t>
            </a:r>
            <a:r>
              <a:rPr lang="en-GB" sz="1600" b="1" dirty="0" err="1">
                <a:solidFill>
                  <a:srgbClr val="C00000"/>
                </a:solidFill>
              </a:rPr>
              <a:t>i</a:t>
            </a:r>
            <a:r>
              <a:rPr lang="en-GB" sz="1600" b="1" dirty="0">
                <a:solidFill>
                  <a:srgbClr val="C00000"/>
                </a:solidFill>
              </a:rPr>
              <a:t>-g   </a:t>
            </a:r>
            <a:r>
              <a:rPr lang="en-GB" sz="1600" b="1" dirty="0" err="1">
                <a:solidFill>
                  <a:srgbClr val="C00000"/>
                </a:solidFill>
              </a:rPr>
              <a:t>shig</a:t>
            </a:r>
            <a:endParaRPr lang="en-GB" sz="1600" b="1" dirty="0">
              <a:solidFill>
                <a:srgbClr val="C00000"/>
              </a:solidFill>
            </a:endParaRPr>
          </a:p>
        </p:txBody>
      </p:sp>
      <p:cxnSp>
        <p:nvCxnSpPr>
          <p:cNvPr id="10" name="Straight Arrow Connector 9"/>
          <p:cNvCxnSpPr/>
          <p:nvPr/>
        </p:nvCxnSpPr>
        <p:spPr>
          <a:xfrm>
            <a:off x="2779776" y="2622630"/>
            <a:ext cx="822960" cy="40236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193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752811"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Pseudo Words (Nonsense Words)</a:t>
            </a:r>
          </a:p>
        </p:txBody>
      </p:sp>
      <p:pic>
        <p:nvPicPr>
          <p:cNvPr id="4" name="Picture 3"/>
          <p:cNvPicPr>
            <a:picLocks noChangeAspect="1"/>
          </p:cNvPicPr>
          <p:nvPr/>
        </p:nvPicPr>
        <p:blipFill>
          <a:blip r:embed="rId3"/>
          <a:stretch>
            <a:fillRect/>
          </a:stretch>
        </p:blipFill>
        <p:spPr>
          <a:xfrm>
            <a:off x="1839150" y="1220311"/>
            <a:ext cx="3477484" cy="5244465"/>
          </a:xfrm>
          <a:prstGeom prst="rect">
            <a:avLst/>
          </a:prstGeom>
        </p:spPr>
      </p:pic>
      <p:sp>
        <p:nvSpPr>
          <p:cNvPr id="8" name="TextBox 7"/>
          <p:cNvSpPr txBox="1"/>
          <p:nvPr/>
        </p:nvSpPr>
        <p:spPr>
          <a:xfrm>
            <a:off x="5879021" y="2112264"/>
            <a:ext cx="2341436" cy="1077218"/>
          </a:xfrm>
          <a:prstGeom prst="rect">
            <a:avLst/>
          </a:prstGeom>
          <a:noFill/>
        </p:spPr>
        <p:txBody>
          <a:bodyPr wrap="square" rtlCol="0">
            <a:spAutoFit/>
          </a:bodyPr>
          <a:lstStyle/>
          <a:p>
            <a:r>
              <a:rPr lang="en-GB" sz="1600" b="1" dirty="0">
                <a:solidFill>
                  <a:srgbClr val="C00000"/>
                </a:solidFill>
              </a:rPr>
              <a:t>The words can be read without decoding if a child prefers...</a:t>
            </a:r>
          </a:p>
          <a:p>
            <a:endParaRPr lang="en-GB" sz="1600" b="1" dirty="0">
              <a:solidFill>
                <a:srgbClr val="C00000"/>
              </a:solidFill>
            </a:endParaRPr>
          </a:p>
        </p:txBody>
      </p:sp>
      <p:pic>
        <p:nvPicPr>
          <p:cNvPr id="9"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25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2460545"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Real Words</a:t>
            </a:r>
          </a:p>
        </p:txBody>
      </p:sp>
      <p:pic>
        <p:nvPicPr>
          <p:cNvPr id="4" name="Picture 3"/>
          <p:cNvPicPr>
            <a:picLocks noChangeAspect="1"/>
          </p:cNvPicPr>
          <p:nvPr/>
        </p:nvPicPr>
        <p:blipFill>
          <a:blip r:embed="rId3"/>
          <a:stretch>
            <a:fillRect/>
          </a:stretch>
        </p:blipFill>
        <p:spPr>
          <a:xfrm>
            <a:off x="3228061" y="1327372"/>
            <a:ext cx="3242271" cy="5030343"/>
          </a:xfrm>
          <a:prstGeom prst="rect">
            <a:avLst/>
          </a:prstGeom>
        </p:spPr>
      </p:pic>
      <p:sp>
        <p:nvSpPr>
          <p:cNvPr id="9" name="TextBox 8"/>
          <p:cNvSpPr txBox="1"/>
          <p:nvPr/>
        </p:nvSpPr>
        <p:spPr>
          <a:xfrm>
            <a:off x="644525" y="1600200"/>
            <a:ext cx="2341436" cy="2800767"/>
          </a:xfrm>
          <a:prstGeom prst="rect">
            <a:avLst/>
          </a:prstGeom>
          <a:noFill/>
        </p:spPr>
        <p:txBody>
          <a:bodyPr wrap="square" rtlCol="0">
            <a:spAutoFit/>
          </a:bodyPr>
          <a:lstStyle/>
          <a:p>
            <a:r>
              <a:rPr lang="en-GB" sz="1600" b="1" dirty="0">
                <a:solidFill>
                  <a:srgbClr val="C00000"/>
                </a:solidFill>
              </a:rPr>
              <a:t>…or they could decode the sounds instead.</a:t>
            </a:r>
          </a:p>
          <a:p>
            <a:endParaRPr lang="en-GB" sz="1600" b="1" dirty="0">
              <a:solidFill>
                <a:srgbClr val="C00000"/>
              </a:solidFill>
            </a:endParaRPr>
          </a:p>
          <a:p>
            <a:r>
              <a:rPr lang="en-GB" sz="1600" b="1" dirty="0">
                <a:solidFill>
                  <a:srgbClr val="C00000"/>
                </a:solidFill>
              </a:rPr>
              <a:t>But they MUST blend them together after to complete the word.</a:t>
            </a:r>
          </a:p>
          <a:p>
            <a:endParaRPr lang="en-GB" sz="1600" b="1" dirty="0">
              <a:solidFill>
                <a:srgbClr val="C00000"/>
              </a:solidFill>
            </a:endParaRPr>
          </a:p>
          <a:p>
            <a:r>
              <a:rPr lang="en-GB" sz="1600" b="1" dirty="0" err="1">
                <a:solidFill>
                  <a:srgbClr val="C00000"/>
                </a:solidFill>
              </a:rPr>
              <a:t>sh</a:t>
            </a:r>
            <a:r>
              <a:rPr lang="en-GB" sz="1600" b="1" dirty="0">
                <a:solidFill>
                  <a:srgbClr val="C00000"/>
                </a:solidFill>
              </a:rPr>
              <a:t>-o-p       X</a:t>
            </a:r>
          </a:p>
          <a:p>
            <a:endParaRPr lang="en-GB" sz="1600" b="1" dirty="0">
              <a:solidFill>
                <a:srgbClr val="C00000"/>
              </a:solidFill>
            </a:endParaRPr>
          </a:p>
          <a:p>
            <a:r>
              <a:rPr lang="en-GB" sz="1600" b="1" dirty="0" err="1">
                <a:solidFill>
                  <a:srgbClr val="C00000"/>
                </a:solidFill>
              </a:rPr>
              <a:t>sh</a:t>
            </a:r>
            <a:r>
              <a:rPr lang="en-GB" sz="1600" b="1" dirty="0">
                <a:solidFill>
                  <a:srgbClr val="C00000"/>
                </a:solidFill>
              </a:rPr>
              <a:t>-o-p    </a:t>
            </a:r>
            <a:r>
              <a:rPr lang="en-GB" sz="1600" b="1" u="sng" dirty="0">
                <a:solidFill>
                  <a:srgbClr val="C00000"/>
                </a:solidFill>
              </a:rPr>
              <a:t>shop  </a:t>
            </a:r>
          </a:p>
          <a:p>
            <a:endParaRPr lang="en-GB" sz="1600" b="1" dirty="0">
              <a:solidFill>
                <a:srgbClr val="C00000"/>
              </a:solidFill>
            </a:endParaRPr>
          </a:p>
        </p:txBody>
      </p:sp>
      <p:pic>
        <p:nvPicPr>
          <p:cNvPr id="10"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273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2460545"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Real Words</a:t>
            </a:r>
          </a:p>
        </p:txBody>
      </p:sp>
      <p:pic>
        <p:nvPicPr>
          <p:cNvPr id="3" name="Picture 2"/>
          <p:cNvPicPr>
            <a:picLocks noChangeAspect="1"/>
          </p:cNvPicPr>
          <p:nvPr/>
        </p:nvPicPr>
        <p:blipFill>
          <a:blip r:embed="rId3"/>
          <a:stretch>
            <a:fillRect/>
          </a:stretch>
        </p:blipFill>
        <p:spPr>
          <a:xfrm>
            <a:off x="1327373" y="1315910"/>
            <a:ext cx="3317176" cy="5053267"/>
          </a:xfrm>
          <a:prstGeom prst="rect">
            <a:avLst/>
          </a:prstGeom>
        </p:spPr>
      </p:pic>
      <p:sp>
        <p:nvSpPr>
          <p:cNvPr id="8" name="TextBox 7"/>
          <p:cNvSpPr txBox="1"/>
          <p:nvPr/>
        </p:nvSpPr>
        <p:spPr>
          <a:xfrm>
            <a:off x="6000178" y="1984248"/>
            <a:ext cx="2341436" cy="1323439"/>
          </a:xfrm>
          <a:prstGeom prst="rect">
            <a:avLst/>
          </a:prstGeom>
          <a:noFill/>
        </p:spPr>
        <p:txBody>
          <a:bodyPr wrap="square" rtlCol="0">
            <a:spAutoFit/>
          </a:bodyPr>
          <a:lstStyle/>
          <a:p>
            <a:r>
              <a:rPr lang="en-GB" sz="1600" b="1" dirty="0">
                <a:solidFill>
                  <a:srgbClr val="C00000"/>
                </a:solidFill>
              </a:rPr>
              <a:t>It may be useful to spot any known digraphs or </a:t>
            </a:r>
            <a:r>
              <a:rPr lang="en-GB" sz="1600" b="1" dirty="0" err="1">
                <a:solidFill>
                  <a:srgbClr val="C00000"/>
                </a:solidFill>
              </a:rPr>
              <a:t>trigraphs</a:t>
            </a:r>
            <a:r>
              <a:rPr lang="en-GB" sz="1600" b="1" dirty="0">
                <a:solidFill>
                  <a:srgbClr val="C00000"/>
                </a:solidFill>
              </a:rPr>
              <a:t> before attempting the word.</a:t>
            </a:r>
          </a:p>
        </p:txBody>
      </p:sp>
      <p:cxnSp>
        <p:nvCxnSpPr>
          <p:cNvPr id="10" name="Straight Arrow Connector 9"/>
          <p:cNvCxnSpPr/>
          <p:nvPr/>
        </p:nvCxnSpPr>
        <p:spPr>
          <a:xfrm flipH="1">
            <a:off x="3611880" y="2825496"/>
            <a:ext cx="2249424" cy="48219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474720" y="2977896"/>
            <a:ext cx="2538984" cy="281940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596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6713" y="354013"/>
            <a:ext cx="8420100" cy="7159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p:cNvSpPr/>
          <p:nvPr/>
        </p:nvSpPr>
        <p:spPr>
          <a:xfrm>
            <a:off x="353219" y="1177925"/>
            <a:ext cx="8429625" cy="532923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a:lstStyle/>
          <a:p>
            <a:pPr algn="just">
              <a:defRPr/>
            </a:pPr>
            <a:r>
              <a:rPr lang="en-GB" dirty="0">
                <a:solidFill>
                  <a:schemeClr val="bg2">
                    <a:lumMod val="10000"/>
                  </a:schemeClr>
                </a:solidFill>
                <a:latin typeface="BPreplay" panose="02000503000000020004" pitchFamily="50" charset="0"/>
              </a:rPr>
              <a:t> </a:t>
            </a:r>
          </a:p>
        </p:txBody>
      </p:sp>
      <p:pic>
        <p:nvPicPr>
          <p:cNvPr id="4105"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3" y="6716713"/>
            <a:ext cx="582612" cy="8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407988" y="401638"/>
            <a:ext cx="6752811" cy="646331"/>
          </a:xfrm>
          <a:prstGeom prst="rect">
            <a:avLst/>
          </a:prstGeom>
          <a:noFill/>
          <a:ln w="38100">
            <a:no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3600" dirty="0">
                <a:solidFill>
                  <a:schemeClr val="accent3"/>
                </a:solidFill>
                <a:latin typeface="+mj-lt"/>
              </a:rPr>
              <a:t>Pseudo Words (Nonsense Words)</a:t>
            </a:r>
          </a:p>
        </p:txBody>
      </p:sp>
      <p:pic>
        <p:nvPicPr>
          <p:cNvPr id="3" name="Picture 2"/>
          <p:cNvPicPr>
            <a:picLocks noChangeAspect="1"/>
          </p:cNvPicPr>
          <p:nvPr/>
        </p:nvPicPr>
        <p:blipFill>
          <a:blip r:embed="rId3"/>
          <a:stretch>
            <a:fillRect/>
          </a:stretch>
        </p:blipFill>
        <p:spPr>
          <a:xfrm>
            <a:off x="3246879" y="1359757"/>
            <a:ext cx="3204784" cy="4965573"/>
          </a:xfrm>
          <a:prstGeom prst="rect">
            <a:avLst/>
          </a:prstGeom>
        </p:spPr>
      </p:pic>
      <p:sp>
        <p:nvSpPr>
          <p:cNvPr id="8" name="TextBox 7"/>
          <p:cNvSpPr txBox="1"/>
          <p:nvPr/>
        </p:nvSpPr>
        <p:spPr>
          <a:xfrm>
            <a:off x="739059" y="2539333"/>
            <a:ext cx="2341436" cy="1077218"/>
          </a:xfrm>
          <a:prstGeom prst="rect">
            <a:avLst/>
          </a:prstGeom>
          <a:noFill/>
        </p:spPr>
        <p:txBody>
          <a:bodyPr wrap="square" rtlCol="0">
            <a:spAutoFit/>
          </a:bodyPr>
          <a:lstStyle/>
          <a:p>
            <a:r>
              <a:rPr lang="en-GB" sz="1600" b="1" dirty="0">
                <a:solidFill>
                  <a:srgbClr val="C00000"/>
                </a:solidFill>
              </a:rPr>
              <a:t>Section 2 contains many phase 5 alternative pronunciations.</a:t>
            </a:r>
          </a:p>
        </p:txBody>
      </p:sp>
      <p:pic>
        <p:nvPicPr>
          <p:cNvPr id="9" name="Picture 2" descr="https://meadgate.fusionvle.com/files/logo/meadga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5008" y="431718"/>
            <a:ext cx="539496" cy="53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858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Twinkl Template">
      <a:dk1>
        <a:srgbClr val="1C1C1C"/>
      </a:dk1>
      <a:lt1>
        <a:sysClr val="window" lastClr="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Twinkl Planit">
      <a:majorFont>
        <a:latin typeface="Sassoon Infant Md"/>
        <a:ea typeface=""/>
        <a:cs typeface=""/>
      </a:majorFont>
      <a:minorFont>
        <a:latin typeface="Sassoon Infant Rg"/>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831</Words>
  <Application>Microsoft Office PowerPoint</Application>
  <PresentationFormat>On-screen Show (4:3)</PresentationFormat>
  <Paragraphs>101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Wingdings</vt:lpstr>
      <vt:lpstr>Sassoon Infant Rg</vt:lpstr>
      <vt:lpstr>BPreplay</vt:lpstr>
      <vt:lpstr>Sassoon Infant Md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dc:title>
  <dc:creator>Twinkl</dc:creator>
  <cp:lastModifiedBy>CEO of The Eveleigh LINK Academy Trust - Joseph Figg</cp:lastModifiedBy>
  <cp:revision>151</cp:revision>
  <dcterms:created xsi:type="dcterms:W3CDTF">2014-10-01T16:09:27Z</dcterms:created>
  <dcterms:modified xsi:type="dcterms:W3CDTF">2025-03-25T12:37:03Z</dcterms:modified>
</cp:coreProperties>
</file>