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76" r:id="rId3"/>
    <p:sldId id="270" r:id="rId4"/>
    <p:sldId id="271" r:id="rId5"/>
    <p:sldId id="279" r:id="rId6"/>
    <p:sldId id="280" r:id="rId7"/>
    <p:sldId id="277" r:id="rId8"/>
    <p:sldId id="282" r:id="rId9"/>
    <p:sldId id="278" r:id="rId10"/>
    <p:sldId id="283" r:id="rId11"/>
    <p:sldId id="281" r:id="rId12"/>
    <p:sldId id="284" r:id="rId13"/>
    <p:sldId id="285" r:id="rId14"/>
    <p:sldId id="272" r:id="rId15"/>
    <p:sldId id="274" r:id="rId16"/>
    <p:sldId id="286" r:id="rId17"/>
    <p:sldId id="275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Preplay" panose="02000503000000020004" charset="0"/>
      <p:regular r:id="rId25"/>
      <p:bold r:id="rId26"/>
      <p:italic r:id="rId27"/>
      <p:boldItalic r:id="rId28"/>
    </p:embeddedFont>
    <p:embeddedFont>
      <p:font typeface="Sassoon Infant Md" panose="02000603050000020003" charset="0"/>
      <p:regular r:id="rId29"/>
    </p:embeddedFont>
    <p:embeddedFont>
      <p:font typeface="Sassoon Infant Rg" panose="02000503030000020003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ACDDFC"/>
    <a:srgbClr val="21A6F9"/>
    <a:srgbClr val="1C1C1C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2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883" y="6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3148B-524E-4287-99F2-A63D5B899BB4}" type="datetimeFigureOut">
              <a:rPr lang="en-GB"/>
              <a:pPr>
                <a:defRPr/>
              </a:pPr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540DC-E7D7-4117-B274-EB57E7A7B7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36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38" y="2409031"/>
            <a:ext cx="8315325" cy="1277938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anchor="ctr"/>
          <a:lstStyle/>
          <a:p>
            <a:pPr algn="ctr">
              <a:defRPr/>
            </a:pPr>
            <a:r>
              <a:rPr lang="en-GB" altLang="en-US" sz="5000" b="1" dirty="0" smtClean="0">
                <a:solidFill>
                  <a:schemeClr val="accent3"/>
                </a:solidFill>
                <a:latin typeface="+mj-lt"/>
              </a:rPr>
              <a:t>Phonics Screening Check</a:t>
            </a:r>
            <a:endParaRPr lang="en-GB" altLang="en-US" sz="5000" b="1" dirty="0">
              <a:solidFill>
                <a:schemeClr val="accent3"/>
              </a:solidFill>
              <a:latin typeface="+mj-lt"/>
            </a:endParaRPr>
          </a:p>
          <a:p>
            <a:pPr algn="ctr">
              <a:defRPr/>
            </a:pPr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01310" y="4210368"/>
            <a:ext cx="2212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smtClean="0">
                <a:solidFill>
                  <a:schemeClr val="accent3"/>
                </a:solidFill>
                <a:latin typeface="+mj-lt"/>
              </a:rPr>
              <a:t>Mrs </a:t>
            </a:r>
            <a:r>
              <a:rPr lang="en-GB" altLang="en-US" sz="3200" dirty="0" smtClean="0">
                <a:solidFill>
                  <a:schemeClr val="accent3"/>
                </a:solidFill>
                <a:latin typeface="+mj-lt"/>
              </a:rPr>
              <a:t>Francis</a:t>
            </a:r>
            <a:endParaRPr lang="en-GB" altLang="en-US" sz="32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21282" y="1335858"/>
            <a:ext cx="29014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dirty="0" smtClean="0">
                <a:solidFill>
                  <a:schemeClr val="accent3"/>
                </a:solidFill>
                <a:latin typeface="+mj-lt"/>
              </a:rPr>
              <a:t>Year One</a:t>
            </a:r>
            <a:endParaRPr lang="en-GB" altLang="en-US" sz="54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637" y="3530599"/>
            <a:ext cx="1398392" cy="3101632"/>
          </a:xfrm>
          <a:prstGeom prst="rect">
            <a:avLst/>
          </a:prstGeom>
        </p:spPr>
      </p:pic>
      <p:pic>
        <p:nvPicPr>
          <p:cNvPr id="1026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" y="81407"/>
            <a:ext cx="1333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algn="just"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 </a:t>
            </a: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6752811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Pseudo Words (Nonsense </a:t>
            </a:r>
            <a:r>
              <a:rPr lang="en-GB" altLang="en-US" sz="3600" dirty="0" smtClean="0">
                <a:solidFill>
                  <a:schemeClr val="accent3"/>
                </a:solidFill>
                <a:latin typeface="+mj-lt"/>
              </a:rPr>
              <a:t>Words</a:t>
            </a: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9" y="1368997"/>
            <a:ext cx="3300604" cy="49470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0081" y="1949718"/>
            <a:ext cx="23414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There are also consonant blends which children of this age find tricky to enunciate, especially when their teeth are falling out!</a:t>
            </a:r>
          </a:p>
          <a:p>
            <a:endParaRPr lang="en-GB" sz="1600" b="1" dirty="0" smtClean="0">
              <a:solidFill>
                <a:srgbClr val="C00000"/>
              </a:solidFill>
            </a:endParaRPr>
          </a:p>
          <a:p>
            <a:r>
              <a:rPr lang="en-GB" sz="1600" b="1" dirty="0" smtClean="0">
                <a:solidFill>
                  <a:srgbClr val="C00000"/>
                </a:solidFill>
              </a:rPr>
              <a:t>A child’s typical speech patterns and accents are taken into consideration by the teacher during the screening for fairness.</a:t>
            </a:r>
          </a:p>
          <a:p>
            <a:r>
              <a:rPr lang="en-GB" sz="1600" b="1" dirty="0" smtClean="0">
                <a:solidFill>
                  <a:srgbClr val="C00000"/>
                </a:solidFill>
              </a:rPr>
              <a:t>e.g. r/w  </a:t>
            </a:r>
            <a:r>
              <a:rPr lang="en-GB" sz="1600" b="1" dirty="0" err="1" smtClean="0">
                <a:solidFill>
                  <a:srgbClr val="C00000"/>
                </a:solidFill>
              </a:rPr>
              <a:t>th</a:t>
            </a:r>
            <a:r>
              <a:rPr lang="en-GB" sz="1600" b="1" dirty="0" smtClean="0">
                <a:solidFill>
                  <a:srgbClr val="C00000"/>
                </a:solidFill>
              </a:rPr>
              <a:t>/f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64992" y="2825496"/>
            <a:ext cx="2496312" cy="5760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364992" y="2977896"/>
            <a:ext cx="2648712" cy="30022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97451" y="5897880"/>
            <a:ext cx="529010" cy="60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97451" y="3401568"/>
            <a:ext cx="529010" cy="60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94987" y="4649724"/>
            <a:ext cx="529010" cy="60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08" y="431718"/>
            <a:ext cx="539496" cy="5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algn="just"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 </a:t>
            </a: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2460545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accent3"/>
                </a:solidFill>
                <a:latin typeface="+mj-lt"/>
              </a:rPr>
              <a:t>Real Words</a:t>
            </a:r>
            <a:endParaRPr lang="en-GB" altLang="en-US" sz="3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22"/>
          <a:stretch/>
        </p:blipFill>
        <p:spPr>
          <a:xfrm>
            <a:off x="3229745" y="1435608"/>
            <a:ext cx="3206487" cy="4834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764" y="1926685"/>
            <a:ext cx="2341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Children are reminded when they are reading real words.</a:t>
            </a:r>
          </a:p>
          <a:p>
            <a:r>
              <a:rPr lang="en-GB" sz="1600" b="1" dirty="0" smtClean="0">
                <a:solidFill>
                  <a:srgbClr val="C00000"/>
                </a:solidFill>
              </a:rPr>
              <a:t>This helps them to try and ‘make’ the word sound like a word they know by changing the pronunciation slightly.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1600" b="1" dirty="0" smtClean="0">
                <a:solidFill>
                  <a:srgbClr val="C00000"/>
                </a:solidFill>
              </a:rPr>
              <a:t>e.g. f-</a:t>
            </a:r>
            <a:r>
              <a:rPr lang="en-GB" sz="1600" b="1" dirty="0" err="1" smtClean="0">
                <a:solidFill>
                  <a:srgbClr val="C00000"/>
                </a:solidFill>
              </a:rPr>
              <a:t>oo</a:t>
            </a:r>
            <a:r>
              <a:rPr lang="en-GB" sz="1600" b="1" dirty="0" smtClean="0">
                <a:solidFill>
                  <a:srgbClr val="C00000"/>
                </a:solidFill>
              </a:rPr>
              <a:t>    foo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1600" b="1" i="1" dirty="0" smtClean="0">
                <a:solidFill>
                  <a:srgbClr val="C00000"/>
                </a:solidFill>
              </a:rPr>
              <a:t>Doesn’t sound right… 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1600" b="1" dirty="0" smtClean="0">
                <a:solidFill>
                  <a:srgbClr val="C00000"/>
                </a:solidFill>
              </a:rPr>
              <a:t>f-</a:t>
            </a:r>
            <a:r>
              <a:rPr lang="en-GB" sz="1600" b="1" dirty="0" err="1" smtClean="0">
                <a:solidFill>
                  <a:srgbClr val="C00000"/>
                </a:solidFill>
              </a:rPr>
              <a:t>yoo</a:t>
            </a:r>
            <a:r>
              <a:rPr lang="en-GB" sz="1600" b="1" dirty="0" smtClean="0">
                <a:solidFill>
                  <a:srgbClr val="C00000"/>
                </a:solidFill>
              </a:rPr>
              <a:t>     few</a:t>
            </a:r>
            <a:endParaRPr lang="en-GB" sz="1600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81447" y="2375758"/>
            <a:ext cx="2386584" cy="21488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8987" y="5192772"/>
            <a:ext cx="2403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>
              <a:solidFill>
                <a:srgbClr val="C00000"/>
              </a:solidFill>
            </a:endParaRPr>
          </a:p>
          <a:p>
            <a:endParaRPr lang="en-GB" sz="1600" b="1" dirty="0">
              <a:solidFill>
                <a:srgbClr val="C00000"/>
              </a:solidFill>
            </a:endParaRPr>
          </a:p>
        </p:txBody>
      </p:sp>
      <p:pic>
        <p:nvPicPr>
          <p:cNvPr id="15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08" y="431718"/>
            <a:ext cx="539496" cy="5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1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algn="just"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 </a:t>
            </a: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2460545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accent3"/>
                </a:solidFill>
                <a:latin typeface="+mj-lt"/>
              </a:rPr>
              <a:t>Real Words</a:t>
            </a:r>
            <a:endParaRPr lang="en-GB" altLang="en-US" sz="3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867" y="1406780"/>
            <a:ext cx="3365373" cy="4978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525" y="1634077"/>
            <a:ext cx="2341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There are times when a child doesn’t know the meaning of a real word and changes it to a different real word they know and they will not score a mark. 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1600" b="1" dirty="0" smtClean="0">
                <a:solidFill>
                  <a:srgbClr val="C00000"/>
                </a:solidFill>
              </a:rPr>
              <a:t>This is why talking to your child about the meaning of vocabulary is very important.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1600" b="1" dirty="0" smtClean="0">
                <a:solidFill>
                  <a:srgbClr val="C00000"/>
                </a:solidFill>
              </a:rPr>
              <a:t>Previously, strip has been changed to stripe.</a:t>
            </a:r>
          </a:p>
          <a:p>
            <a:r>
              <a:rPr lang="en-GB" sz="1600" b="1" dirty="0" smtClean="0">
                <a:solidFill>
                  <a:srgbClr val="C00000"/>
                </a:solidFill>
              </a:rPr>
              <a:t>Scraps has been changed to scrapes.</a:t>
            </a:r>
            <a:endParaRPr lang="en-GB" sz="1600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18607" y="5567016"/>
            <a:ext cx="2033937" cy="1388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60298" y="4765709"/>
            <a:ext cx="2092246" cy="6280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08" y="431718"/>
            <a:ext cx="539496" cy="5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algn="just"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 </a:t>
            </a: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2460545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accent3"/>
                </a:solidFill>
                <a:latin typeface="+mj-lt"/>
              </a:rPr>
              <a:t>Real Words</a:t>
            </a:r>
            <a:endParaRPr lang="en-GB" altLang="en-US" sz="3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33" y="1314323"/>
            <a:ext cx="3368356" cy="5056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6598" y="1579213"/>
            <a:ext cx="2341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The final page consists of 2 syllable, real words.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1600" b="1" dirty="0" smtClean="0">
                <a:solidFill>
                  <a:srgbClr val="C00000"/>
                </a:solidFill>
              </a:rPr>
              <a:t>Children have been taught to ‘chunk’ up these words into syllables.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1600" b="1" dirty="0" smtClean="0">
                <a:solidFill>
                  <a:srgbClr val="C00000"/>
                </a:solidFill>
              </a:rPr>
              <a:t>e.g. 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1600" b="1" dirty="0">
                <a:solidFill>
                  <a:srgbClr val="C00000"/>
                </a:solidFill>
              </a:rPr>
              <a:t>v</a:t>
            </a:r>
            <a:r>
              <a:rPr lang="en-GB" sz="1600" b="1" dirty="0" smtClean="0">
                <a:solidFill>
                  <a:srgbClr val="C00000"/>
                </a:solidFill>
              </a:rPr>
              <a:t>-a-n  van    </a:t>
            </a:r>
            <a:r>
              <a:rPr lang="en-GB" sz="1600" b="1" dirty="0" err="1" smtClean="0">
                <a:solidFill>
                  <a:srgbClr val="C00000"/>
                </a:solidFill>
              </a:rPr>
              <a:t>i-sh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ish</a:t>
            </a:r>
            <a:r>
              <a:rPr lang="en-GB" sz="1600" b="1" dirty="0" smtClean="0">
                <a:solidFill>
                  <a:srgbClr val="C00000"/>
                </a:solidFill>
              </a:rPr>
              <a:t>   vanish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1600" b="1" dirty="0" smtClean="0">
                <a:solidFill>
                  <a:srgbClr val="C00000"/>
                </a:solidFill>
              </a:rPr>
              <a:t>Some children prefer to decode the word altogether which is also fine.</a:t>
            </a:r>
            <a:endParaRPr lang="en-GB" sz="1600" b="1" dirty="0">
              <a:solidFill>
                <a:srgbClr val="C00000"/>
              </a:solidFill>
            </a:endParaRPr>
          </a:p>
        </p:txBody>
      </p:sp>
      <p:pic>
        <p:nvPicPr>
          <p:cNvPr id="9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08" y="431718"/>
            <a:ext cx="539496" cy="5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7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2287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algn="just"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You will see your child’s results when you receive your child’s school report at the end of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the summer term.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You will find out if they met the threshold (32/40) and if not, additional phonics support will be offered to your child when they move into Year 2.</a:t>
            </a:r>
          </a:p>
          <a:p>
            <a:pPr algn="just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Results from the check will be used by schools to analyse their own performance and for Ofsted to use in inspections.</a:t>
            </a:r>
          </a:p>
          <a:p>
            <a:pPr algn="just">
              <a:defRPr/>
            </a:pPr>
            <a:endParaRPr lang="en-GB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3544432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accent3"/>
                </a:solidFill>
                <a:latin typeface="+mj-lt"/>
              </a:rPr>
              <a:t>Reporting results</a:t>
            </a:r>
            <a:endParaRPr lang="en-GB" altLang="en-US" sz="3600" dirty="0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07007" y="3823633"/>
            <a:ext cx="2639783" cy="1999317"/>
            <a:chOff x="2165556" y="2861733"/>
            <a:chExt cx="5260097" cy="33062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484" y="3840874"/>
              <a:ext cx="3075450" cy="2327091"/>
            </a:xfrm>
            <a:prstGeom prst="rect">
              <a:avLst/>
            </a:prstGeom>
          </p:spPr>
        </p:pic>
        <p:sp>
          <p:nvSpPr>
            <p:cNvPr id="5" name="Oval Callout 4"/>
            <p:cNvSpPr/>
            <p:nvPr/>
          </p:nvSpPr>
          <p:spPr>
            <a:xfrm>
              <a:off x="4258733" y="2861733"/>
              <a:ext cx="829734" cy="558800"/>
            </a:xfrm>
            <a:prstGeom prst="wedgeEllipseCallout">
              <a:avLst>
                <a:gd name="adj1" fmla="val 595"/>
                <a:gd name="adj2" fmla="val 8977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Callout 12"/>
            <p:cNvSpPr/>
            <p:nvPr/>
          </p:nvSpPr>
          <p:spPr>
            <a:xfrm rot="19671663">
              <a:off x="2788520" y="3434703"/>
              <a:ext cx="829734" cy="558800"/>
            </a:xfrm>
            <a:prstGeom prst="wedgeEllipseCallout">
              <a:avLst>
                <a:gd name="adj1" fmla="val 26492"/>
                <a:gd name="adj2" fmla="val 1105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Callout 14"/>
            <p:cNvSpPr/>
            <p:nvPr/>
          </p:nvSpPr>
          <p:spPr>
            <a:xfrm rot="16975681">
              <a:off x="2030089" y="4656514"/>
              <a:ext cx="829734" cy="558800"/>
            </a:xfrm>
            <a:prstGeom prst="wedgeEllipseCallout">
              <a:avLst>
                <a:gd name="adj1" fmla="val -915"/>
                <a:gd name="adj2" fmla="val 1431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Callout 15"/>
            <p:cNvSpPr/>
            <p:nvPr/>
          </p:nvSpPr>
          <p:spPr>
            <a:xfrm rot="1928337" flipH="1">
              <a:off x="5977785" y="3275838"/>
              <a:ext cx="829734" cy="558800"/>
            </a:xfrm>
            <a:prstGeom prst="wedgeEllipseCallout">
              <a:avLst>
                <a:gd name="adj1" fmla="val 26492"/>
                <a:gd name="adj2" fmla="val 1105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Callout 16"/>
            <p:cNvSpPr/>
            <p:nvPr/>
          </p:nvSpPr>
          <p:spPr>
            <a:xfrm rot="4624319" flipH="1">
              <a:off x="6731386" y="4815301"/>
              <a:ext cx="829734" cy="558800"/>
            </a:xfrm>
            <a:prstGeom prst="wedgeEllipseCallout">
              <a:avLst>
                <a:gd name="adj1" fmla="val -915"/>
                <a:gd name="adj2" fmla="val 1431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36" y="3847929"/>
            <a:ext cx="1452591" cy="1824455"/>
          </a:xfrm>
          <a:prstGeom prst="rect">
            <a:avLst/>
          </a:prstGeom>
        </p:spPr>
      </p:pic>
      <p:pic>
        <p:nvPicPr>
          <p:cNvPr id="20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61" y="5353801"/>
            <a:ext cx="1119716" cy="11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2744" y="332007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576000" bIns="216000"/>
          <a:lstStyle/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Read as much as possible to and with your child.</a:t>
            </a: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endParaRPr lang="en-GB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Practise reading the words in the packs to gain familiarity with the screening.</a:t>
            </a: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Encourage your child to spot any digraphs/</a:t>
            </a: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trigraphs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before attempting to read the word.</a:t>
            </a:r>
          </a:p>
          <a:p>
            <a:pPr marL="93662" algn="just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Blend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the sounds by pointing to each one, e.g. /c/ in cat, /p/ in pat, /ng/ in sing, /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ee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/ in been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 Next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move your finger under the whole word as you say it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Discuss the meaning of words if your child does not know what they have read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Encourage and praise – get them to have a ‘good guess’.</a:t>
            </a: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7659917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How Can I Help My Child </a:t>
            </a:r>
            <a:r>
              <a:rPr lang="en-GB" altLang="en-US" sz="3600" dirty="0" smtClean="0">
                <a:solidFill>
                  <a:schemeClr val="accent3"/>
                </a:solidFill>
                <a:latin typeface="+mj-lt"/>
              </a:rPr>
              <a:t>at </a:t>
            </a: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Home?</a:t>
            </a:r>
          </a:p>
        </p:txBody>
      </p:sp>
      <p:pic>
        <p:nvPicPr>
          <p:cNvPr id="8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89" y="5273486"/>
            <a:ext cx="1170432" cy="11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1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2744" y="332007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576000" bIns="216000"/>
          <a:lstStyle/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Use the phonics sound practise sheet in your child’s reading log which is based on a recent assessment.</a:t>
            </a: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It shows all the sounds that your child is not yet reading confidently.</a:t>
            </a: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Whenever you read, (hopefully daily) ask your child to read the sounds and tick them each time they are read correctly. </a:t>
            </a: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93662" algn="just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285750" indent="-192088" algn="just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7659917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How Can I Help My Child </a:t>
            </a:r>
            <a:r>
              <a:rPr lang="en-GB" altLang="en-US" sz="3600" dirty="0" smtClean="0">
                <a:solidFill>
                  <a:schemeClr val="accent3"/>
                </a:solidFill>
                <a:latin typeface="+mj-lt"/>
              </a:rPr>
              <a:t>at </a:t>
            </a: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Home?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48" y="3595216"/>
            <a:ext cx="4060507" cy="2774120"/>
          </a:xfrm>
          <a:prstGeom prst="rect">
            <a:avLst/>
          </a:prstGeom>
        </p:spPr>
      </p:pic>
      <p:pic>
        <p:nvPicPr>
          <p:cNvPr id="8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542" y="5276088"/>
            <a:ext cx="1101114" cy="109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3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72" y="1521501"/>
            <a:ext cx="2322576" cy="23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72917" y="4111511"/>
            <a:ext cx="5469715" cy="61084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872918" y="4111511"/>
            <a:ext cx="5469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 smtClean="0">
                <a:solidFill>
                  <a:schemeClr val="accent3"/>
                </a:solidFill>
              </a:rPr>
              <a:t>Thank you for your support.</a:t>
            </a:r>
            <a:endParaRPr lang="en-GB" altLang="en-US" sz="3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algn="just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Children in Year 1 throughout the country will all be taking part in a phonics screening check during the same week in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June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(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WB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Monday 9</a:t>
            </a:r>
            <a:r>
              <a:rPr lang="en-GB" baseline="30000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th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June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2025).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Children in Year 2 will also take the check if they did not achieve the required result when in Year 1 or they have not taken the test before. </a:t>
            </a:r>
            <a:endParaRPr lang="en-GB" dirty="0" smtClean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just">
              <a:defRPr/>
            </a:pPr>
            <a:endParaRPr lang="en-GB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en-GB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Headteachers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 will decide with class teachers whether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it is appropriate for each of their pupils to take the phonics screening check. The phonics screening check is designed to confirm whether individual children have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learnt phonic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decoding and blending skills to an appropriate standard.</a:t>
            </a: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9" y="401638"/>
            <a:ext cx="8374856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What is the Phonics Screening Check</a:t>
            </a:r>
            <a:r>
              <a:rPr lang="en-GB" altLang="en-US" sz="3600" dirty="0" smtClean="0">
                <a:solidFill>
                  <a:schemeClr val="accent3"/>
                </a:solidFill>
                <a:latin typeface="+mj-lt"/>
              </a:rPr>
              <a:t>?</a:t>
            </a:r>
            <a:endParaRPr lang="en-GB" altLang="en-US" sz="3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1" y="4134379"/>
            <a:ext cx="1810341" cy="2463271"/>
          </a:xfrm>
          <a:prstGeom prst="rect">
            <a:avLst/>
          </a:prstGeom>
        </p:spPr>
      </p:pic>
      <p:pic>
        <p:nvPicPr>
          <p:cNvPr id="9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47" y="5092319"/>
            <a:ext cx="1333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0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66713" y="1205357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The test contains 40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words.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Each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child will sit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one-to-one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and read each word aloud to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their teacher.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The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test will take approximately 10 minutes per child, although all children are different and will complete the check at their own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pace.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The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list of words the children read is a combination of 20 real words and 20 pseudo words (nonsense words).</a:t>
            </a: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6541984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What Happens During the Test?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24" y="3513667"/>
            <a:ext cx="3757152" cy="1926166"/>
          </a:xfrm>
          <a:prstGeom prst="rect">
            <a:avLst/>
          </a:prstGeom>
        </p:spPr>
      </p:pic>
      <p:pic>
        <p:nvPicPr>
          <p:cNvPr id="9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47" y="5119751"/>
            <a:ext cx="1333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07988" y="1117600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algn="just"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 </a:t>
            </a: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6752811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Pseudo Words (Nonsense </a:t>
            </a:r>
            <a:r>
              <a:rPr lang="en-GB" altLang="en-US" sz="3600" dirty="0" smtClean="0">
                <a:solidFill>
                  <a:schemeClr val="accent3"/>
                </a:solidFill>
                <a:latin typeface="+mj-lt"/>
              </a:rPr>
              <a:t>Words</a:t>
            </a: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868" y="1280159"/>
            <a:ext cx="3375352" cy="49922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6220" y="1618488"/>
            <a:ext cx="2341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Alien pictures help children understand that the word is not a real word.</a:t>
            </a:r>
            <a:endParaRPr lang="en-GB" sz="1600" b="1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336220" y="2720971"/>
            <a:ext cx="1250696" cy="15584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08" y="431718"/>
            <a:ext cx="539496" cy="5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algn="just"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 </a:t>
            </a: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6752811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Pseudo Words (Nonsense </a:t>
            </a:r>
            <a:r>
              <a:rPr lang="en-GB" altLang="en-US" sz="3600" dirty="0" smtClean="0">
                <a:solidFill>
                  <a:schemeClr val="accent3"/>
                </a:solidFill>
                <a:latin typeface="+mj-lt"/>
              </a:rPr>
              <a:t>Words</a:t>
            </a: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391" y="1369358"/>
            <a:ext cx="3282315" cy="4946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525" y="1600200"/>
            <a:ext cx="2341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Children can try as many times as they like to read the word.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1600" b="1" dirty="0" smtClean="0">
                <a:solidFill>
                  <a:srgbClr val="C00000"/>
                </a:solidFill>
              </a:rPr>
              <a:t>e.g. </a:t>
            </a:r>
          </a:p>
          <a:p>
            <a:r>
              <a:rPr lang="en-GB" sz="1600" b="1" dirty="0" err="1" smtClean="0">
                <a:solidFill>
                  <a:srgbClr val="C00000"/>
                </a:solidFill>
              </a:rPr>
              <a:t>sh</a:t>
            </a:r>
            <a:r>
              <a:rPr lang="en-GB" sz="1600" b="1" dirty="0" smtClean="0">
                <a:solidFill>
                  <a:srgbClr val="C00000"/>
                </a:solidFill>
              </a:rPr>
              <a:t>-</a:t>
            </a:r>
            <a:r>
              <a:rPr lang="en-GB" sz="1600" b="1" dirty="0" err="1" smtClean="0">
                <a:solidFill>
                  <a:srgbClr val="C00000"/>
                </a:solidFill>
              </a:rPr>
              <a:t>igh</a:t>
            </a:r>
            <a:r>
              <a:rPr lang="en-GB" sz="1600" b="1" dirty="0" smtClean="0">
                <a:solidFill>
                  <a:srgbClr val="C00000"/>
                </a:solidFill>
              </a:rPr>
              <a:t>-g   </a:t>
            </a:r>
            <a:r>
              <a:rPr lang="en-GB" sz="1600" b="1" dirty="0" err="1" smtClean="0">
                <a:solidFill>
                  <a:srgbClr val="C00000"/>
                </a:solidFill>
              </a:rPr>
              <a:t>shighg</a:t>
            </a:r>
            <a:r>
              <a:rPr lang="en-GB" sz="1600" b="1" dirty="0" smtClean="0">
                <a:solidFill>
                  <a:srgbClr val="C00000"/>
                </a:solidFill>
              </a:rPr>
              <a:t>…</a:t>
            </a:r>
          </a:p>
          <a:p>
            <a:endParaRPr lang="en-GB" sz="1600" b="1" dirty="0" smtClean="0">
              <a:solidFill>
                <a:srgbClr val="C00000"/>
              </a:solidFill>
            </a:endParaRPr>
          </a:p>
          <a:p>
            <a:r>
              <a:rPr lang="en-GB" sz="1600" b="1" i="1" dirty="0" smtClean="0">
                <a:solidFill>
                  <a:srgbClr val="C00000"/>
                </a:solidFill>
              </a:rPr>
              <a:t>no.. </a:t>
            </a:r>
          </a:p>
          <a:p>
            <a:endParaRPr lang="en-GB" sz="1600" b="1" i="1" dirty="0" smtClean="0">
              <a:solidFill>
                <a:srgbClr val="C00000"/>
              </a:solidFill>
            </a:endParaRPr>
          </a:p>
          <a:p>
            <a:r>
              <a:rPr lang="en-GB" sz="1600" b="1" dirty="0" err="1" smtClean="0">
                <a:solidFill>
                  <a:srgbClr val="C00000"/>
                </a:solidFill>
              </a:rPr>
              <a:t>sh</a:t>
            </a:r>
            <a:r>
              <a:rPr lang="en-GB" sz="1600" b="1" dirty="0" smtClean="0">
                <a:solidFill>
                  <a:srgbClr val="C00000"/>
                </a:solidFill>
              </a:rPr>
              <a:t>-</a:t>
            </a:r>
            <a:r>
              <a:rPr lang="en-GB" sz="1600" b="1" dirty="0" err="1" smtClean="0">
                <a:solidFill>
                  <a:srgbClr val="C00000"/>
                </a:solidFill>
              </a:rPr>
              <a:t>i</a:t>
            </a:r>
            <a:r>
              <a:rPr lang="en-GB" sz="1600" b="1" dirty="0" smtClean="0">
                <a:solidFill>
                  <a:srgbClr val="C00000"/>
                </a:solidFill>
              </a:rPr>
              <a:t>-g   </a:t>
            </a:r>
            <a:r>
              <a:rPr lang="en-GB" sz="1600" b="1" dirty="0" err="1" smtClean="0">
                <a:solidFill>
                  <a:srgbClr val="C00000"/>
                </a:solidFill>
              </a:rPr>
              <a:t>shig</a:t>
            </a:r>
            <a:endParaRPr lang="en-GB" sz="1600" b="1" dirty="0" smtClean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79776" y="2622630"/>
            <a:ext cx="822960" cy="4023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08" y="431718"/>
            <a:ext cx="539496" cy="5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1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algn="just"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 </a:t>
            </a: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6752811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Pseudo Words (Nonsense </a:t>
            </a:r>
            <a:r>
              <a:rPr lang="en-GB" altLang="en-US" sz="3600" dirty="0" smtClean="0">
                <a:solidFill>
                  <a:schemeClr val="accent3"/>
                </a:solidFill>
                <a:latin typeface="+mj-lt"/>
              </a:rPr>
              <a:t>Words</a:t>
            </a: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150" y="1220311"/>
            <a:ext cx="3477484" cy="5244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9021" y="2112264"/>
            <a:ext cx="2341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The words can be read without decoding if a child prefers...</a:t>
            </a:r>
          </a:p>
          <a:p>
            <a:endParaRPr lang="en-GB" sz="1600" b="1" dirty="0" smtClean="0">
              <a:solidFill>
                <a:srgbClr val="C00000"/>
              </a:solidFill>
            </a:endParaRPr>
          </a:p>
        </p:txBody>
      </p:sp>
      <p:pic>
        <p:nvPicPr>
          <p:cNvPr id="9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08" y="431718"/>
            <a:ext cx="539496" cy="5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algn="just"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 </a:t>
            </a: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2460545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accent3"/>
                </a:solidFill>
                <a:latin typeface="+mj-lt"/>
              </a:rPr>
              <a:t>Real Words</a:t>
            </a:r>
            <a:endParaRPr lang="en-GB" altLang="en-US" sz="3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061" y="1327372"/>
            <a:ext cx="3242271" cy="50303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525" y="1600200"/>
            <a:ext cx="23414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…or they could decode the sounds instead.</a:t>
            </a:r>
          </a:p>
          <a:p>
            <a:endParaRPr lang="en-GB" sz="1600" b="1" dirty="0" smtClean="0">
              <a:solidFill>
                <a:srgbClr val="C00000"/>
              </a:solidFill>
            </a:endParaRPr>
          </a:p>
          <a:p>
            <a:r>
              <a:rPr lang="en-GB" sz="1600" b="1" dirty="0" smtClean="0">
                <a:solidFill>
                  <a:srgbClr val="C00000"/>
                </a:solidFill>
              </a:rPr>
              <a:t>But they MUST blend them together after to complete the word.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1600" b="1" dirty="0" err="1">
                <a:solidFill>
                  <a:srgbClr val="C00000"/>
                </a:solidFill>
              </a:rPr>
              <a:t>s</a:t>
            </a:r>
            <a:r>
              <a:rPr lang="en-GB" sz="1600" b="1" dirty="0" err="1" smtClean="0">
                <a:solidFill>
                  <a:srgbClr val="C00000"/>
                </a:solidFill>
              </a:rPr>
              <a:t>h</a:t>
            </a:r>
            <a:r>
              <a:rPr lang="en-GB" sz="1600" b="1" dirty="0" smtClean="0">
                <a:solidFill>
                  <a:srgbClr val="C00000"/>
                </a:solidFill>
              </a:rPr>
              <a:t>-o-p       X</a:t>
            </a:r>
          </a:p>
          <a:p>
            <a:endParaRPr lang="en-GB" sz="1600" b="1" dirty="0">
              <a:solidFill>
                <a:srgbClr val="C00000"/>
              </a:solidFill>
            </a:endParaRPr>
          </a:p>
          <a:p>
            <a:r>
              <a:rPr lang="en-GB" sz="1600" b="1" dirty="0" err="1">
                <a:solidFill>
                  <a:srgbClr val="C00000"/>
                </a:solidFill>
              </a:rPr>
              <a:t>s</a:t>
            </a:r>
            <a:r>
              <a:rPr lang="en-GB" sz="1600" b="1" dirty="0" err="1" smtClean="0">
                <a:solidFill>
                  <a:srgbClr val="C00000"/>
                </a:solidFill>
              </a:rPr>
              <a:t>h</a:t>
            </a:r>
            <a:r>
              <a:rPr lang="en-GB" sz="1600" b="1" dirty="0" smtClean="0">
                <a:solidFill>
                  <a:srgbClr val="C00000"/>
                </a:solidFill>
              </a:rPr>
              <a:t>-o-p    </a:t>
            </a:r>
            <a:r>
              <a:rPr lang="en-GB" sz="1600" b="1" u="sng" dirty="0" smtClean="0">
                <a:solidFill>
                  <a:srgbClr val="C00000"/>
                </a:solidFill>
              </a:rPr>
              <a:t>shop  </a:t>
            </a:r>
          </a:p>
          <a:p>
            <a:endParaRPr lang="en-GB" sz="1600" b="1" dirty="0" smtClean="0">
              <a:solidFill>
                <a:srgbClr val="C00000"/>
              </a:solidFill>
            </a:endParaRPr>
          </a:p>
        </p:txBody>
      </p:sp>
      <p:pic>
        <p:nvPicPr>
          <p:cNvPr id="10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08" y="431718"/>
            <a:ext cx="539496" cy="5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algn="just"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 </a:t>
            </a: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2460545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chemeClr val="accent3"/>
                </a:solidFill>
                <a:latin typeface="+mj-lt"/>
              </a:rPr>
              <a:t>Real Words</a:t>
            </a:r>
            <a:endParaRPr lang="en-GB" altLang="en-US" sz="3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73" y="1315910"/>
            <a:ext cx="3317176" cy="5053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0178" y="1984248"/>
            <a:ext cx="2341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It may be useful to spot any known digraphs or </a:t>
            </a:r>
            <a:r>
              <a:rPr lang="en-GB" sz="1600" b="1" dirty="0" err="1" smtClean="0">
                <a:solidFill>
                  <a:srgbClr val="C00000"/>
                </a:solidFill>
              </a:rPr>
              <a:t>trigraphs</a:t>
            </a:r>
            <a:r>
              <a:rPr lang="en-GB" sz="1600" b="1" dirty="0" smtClean="0">
                <a:solidFill>
                  <a:srgbClr val="C00000"/>
                </a:solidFill>
              </a:rPr>
              <a:t> before attempting the word.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11880" y="2825496"/>
            <a:ext cx="2249424" cy="4821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74720" y="2977896"/>
            <a:ext cx="2538984" cy="2819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08" y="431718"/>
            <a:ext cx="539496" cy="5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5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6713" y="354013"/>
            <a:ext cx="8420100" cy="7159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3219" y="1177925"/>
            <a:ext cx="8429625" cy="5329238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algn="just">
              <a:defRPr/>
            </a:pPr>
            <a:r>
              <a:rPr lang="en-GB" dirty="0" smtClean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 </a:t>
            </a:r>
            <a:endParaRPr lang="en-GB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410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716713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7988" y="401638"/>
            <a:ext cx="6752811" cy="646331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Pseudo Words (Nonsense </a:t>
            </a:r>
            <a:r>
              <a:rPr lang="en-GB" altLang="en-US" sz="3600" dirty="0" smtClean="0">
                <a:solidFill>
                  <a:schemeClr val="accent3"/>
                </a:solidFill>
                <a:latin typeface="+mj-lt"/>
              </a:rPr>
              <a:t>Words</a:t>
            </a:r>
            <a:r>
              <a:rPr lang="en-GB" altLang="en-US" sz="3600" dirty="0">
                <a:solidFill>
                  <a:schemeClr val="accent3"/>
                </a:solidFill>
                <a:latin typeface="+mj-lt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879" y="1359757"/>
            <a:ext cx="3204784" cy="49655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059" y="2539333"/>
            <a:ext cx="2341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</a:rPr>
              <a:t>Section 2 contains many phase 5 alternative pronunciations.</a:t>
            </a:r>
          </a:p>
        </p:txBody>
      </p:sp>
      <p:pic>
        <p:nvPicPr>
          <p:cNvPr id="9" name="Picture 2" descr="https://meadgate.fusionvle.com/files/logo/meadga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08" y="431718"/>
            <a:ext cx="539496" cy="53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815</Words>
  <Application>Microsoft Office PowerPoint</Application>
  <PresentationFormat>On-screen Show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Wingdings</vt:lpstr>
      <vt:lpstr>BPreplay</vt:lpstr>
      <vt:lpstr>Sassoon Infant Md</vt:lpstr>
      <vt:lpstr>Arial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Jessica Francis</cp:lastModifiedBy>
  <cp:revision>151</cp:revision>
  <dcterms:created xsi:type="dcterms:W3CDTF">2014-10-01T16:09:27Z</dcterms:created>
  <dcterms:modified xsi:type="dcterms:W3CDTF">2025-02-23T10:40:12Z</dcterms:modified>
</cp:coreProperties>
</file>