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0"/>
  </p:notesMasterIdLst>
  <p:sldIdLst>
    <p:sldId id="256" r:id="rId2"/>
    <p:sldId id="266" r:id="rId3"/>
    <p:sldId id="272" r:id="rId4"/>
    <p:sldId id="273" r:id="rId5"/>
    <p:sldId id="268" r:id="rId6"/>
    <p:sldId id="269" r:id="rId7"/>
    <p:sldId id="274" r:id="rId8"/>
    <p:sldId id="275" r:id="rId9"/>
    <p:sldId id="277" r:id="rId10"/>
    <p:sldId id="276" r:id="rId11"/>
    <p:sldId id="278" r:id="rId12"/>
    <p:sldId id="264" r:id="rId13"/>
    <p:sldId id="271" r:id="rId14"/>
    <p:sldId id="261" r:id="rId15"/>
    <p:sldId id="279" r:id="rId16"/>
    <p:sldId id="282" r:id="rId17"/>
    <p:sldId id="283" r:id="rId18"/>
    <p:sldId id="281" r:id="rId19"/>
    <p:sldId id="280" r:id="rId20"/>
    <p:sldId id="284" r:id="rId21"/>
    <p:sldId id="285" r:id="rId22"/>
    <p:sldId id="286" r:id="rId23"/>
    <p:sldId id="287" r:id="rId24"/>
    <p:sldId id="288" r:id="rId25"/>
    <p:sldId id="265" r:id="rId26"/>
    <p:sldId id="259" r:id="rId27"/>
    <p:sldId id="260" r:id="rId28"/>
    <p:sldId id="26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DEB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8C7E2-1CC3-0449-B7AE-D10658B236F7}" v="423" dt="2024-03-23T17:06:24.746"/>
    <p1510:client id="{3D2B0AAD-4C0F-AF8B-F2D0-A52E7A910863}" v="672" dt="2024-03-23T15:29:29.893"/>
    <p1510:client id="{A74D3DD7-9EAC-18B5-500B-AE99A051123D}" v="503" dt="2024-03-23T16:14:01.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13" autoAdjust="0"/>
  </p:normalViewPr>
  <p:slideViewPr>
    <p:cSldViewPr>
      <p:cViewPr>
        <p:scale>
          <a:sx n="100" d="100"/>
          <a:sy n="100" d="100"/>
        </p:scale>
        <p:origin x="-1104"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91A45-2820-456F-A533-7E98C3DE3339}" type="datetimeFigureOut">
              <a:t>3/23/2024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4C1D1-7EBB-42F7-807A-FA7F291DFF8C}" type="slidenum">
              <a:t>‹#›</a:t>
            </a:fld>
            <a:endParaRPr lang="en-GB"/>
          </a:p>
        </p:txBody>
      </p:sp>
    </p:spTree>
    <p:extLst>
      <p:ext uri="{BB962C8B-B14F-4D97-AF65-F5344CB8AC3E}">
        <p14:creationId xmlns:p14="http://schemas.microsoft.com/office/powerpoint/2010/main" val="60301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E912D46-78E2-4538-A0B0-F2769B1F9972}" type="datetimeFigureOut">
              <a:rPr lang="en-GB" smtClean="0"/>
              <a:pPr/>
              <a:t>23/03/2024</a:t>
            </a:fld>
            <a:endParaRPr lang="en-GB" dirty="0"/>
          </a:p>
        </p:txBody>
      </p:sp>
      <p:sp>
        <p:nvSpPr>
          <p:cNvPr id="17" name="Footer Placeholder 16"/>
          <p:cNvSpPr>
            <a:spLocks noGrp="1"/>
          </p:cNvSpPr>
          <p:nvPr>
            <p:ph type="ftr" sz="quarter" idx="11"/>
          </p:nvPr>
        </p:nvSpPr>
        <p:spPr/>
        <p:txBody>
          <a:bodyPr/>
          <a:lstStyle/>
          <a:p>
            <a:endParaRPr lang="en-GB"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9D277C-B51A-4B0D-9517-65EB9CFB33CC}" type="slidenum">
              <a:rPr lang="en-GB" smtClean="0"/>
              <a:pPr/>
              <a:t>‹#›</a:t>
            </a:fld>
            <a:endParaRPr lang="en-GB"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912D46-78E2-4538-A0B0-F2769B1F9972}" type="datetimeFigureOut">
              <a:rPr lang="en-GB" smtClean="0"/>
              <a:pPr/>
              <a:t>23/03/2024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9D277C-B51A-4B0D-9517-65EB9CFB33CC}"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F09D277C-B51A-4B0D-9517-65EB9CFB33CC}" type="slidenum">
              <a:rPr lang="en-GB" smtClean="0"/>
              <a:pPr/>
              <a:t>‹#›</a:t>
            </a:fld>
            <a:endParaRPr lang="en-GB"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912D46-78E2-4538-A0B0-F2769B1F9972}" type="datetimeFigureOut">
              <a:rPr lang="en-GB" smtClean="0"/>
              <a:pPr/>
              <a:t>23/03/2024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4E912D46-78E2-4538-A0B0-F2769B1F9972}" type="datetimeFigureOut">
              <a:rPr lang="en-GB" smtClean="0"/>
              <a:pPr/>
              <a:t>23/03/2024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4361688" y="1026372"/>
            <a:ext cx="457200" cy="441325"/>
          </a:xfrm>
        </p:spPr>
        <p:txBody>
          <a:bodyPr/>
          <a:lstStyle/>
          <a:p>
            <a:fld id="{F09D277C-B51A-4B0D-9517-65EB9CFB33CC}" type="slidenum">
              <a:rPr lang="en-GB" smtClean="0"/>
              <a:pPr/>
              <a:t>‹#›</a:t>
            </a:fld>
            <a:endParaRPr lang="en-GB"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dirty="0"/>
          </a:p>
        </p:txBody>
      </p:sp>
      <p:sp>
        <p:nvSpPr>
          <p:cNvPr id="4" name="Date Placeholder 3"/>
          <p:cNvSpPr>
            <a:spLocks noGrp="1"/>
          </p:cNvSpPr>
          <p:nvPr>
            <p:ph type="dt" sz="half" idx="10"/>
          </p:nvPr>
        </p:nvSpPr>
        <p:spPr/>
        <p:txBody>
          <a:bodyPr/>
          <a:lstStyle/>
          <a:p>
            <a:fld id="{4E912D46-78E2-4538-A0B0-F2769B1F9972}" type="datetimeFigureOut">
              <a:rPr lang="en-GB" smtClean="0"/>
              <a:pPr/>
              <a:t>23/03/2024</a:t>
            </a:fld>
            <a:endParaRPr lang="en-GB"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9D277C-B51A-4B0D-9517-65EB9CFB33CC}" type="slidenum">
              <a:rPr lang="en-GB" smtClean="0"/>
              <a:pPr/>
              <a:t>‹#›</a:t>
            </a:fld>
            <a:endParaRPr lang="en-GB"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4E912D46-78E2-4538-A0B0-F2769B1F9972}" type="datetimeFigureOut">
              <a:rPr lang="en-GB" smtClean="0"/>
              <a:pPr/>
              <a:t>23/03/2024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09D277C-B51A-4B0D-9517-65EB9CFB33CC}" type="slidenum">
              <a:rPr lang="en-GB" smtClean="0"/>
              <a:pPr/>
              <a:t>‹#›</a:t>
            </a:fld>
            <a:endParaRPr lang="en-GB"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E912D46-78E2-4538-A0B0-F2769B1F9972}" type="datetimeFigureOut">
              <a:rPr lang="en-GB" smtClean="0"/>
              <a:pPr/>
              <a:t>23/03/2024</a:t>
            </a:fld>
            <a:endParaRPr lang="en-GB" dirty="0"/>
          </a:p>
        </p:txBody>
      </p:sp>
      <p:sp>
        <p:nvSpPr>
          <p:cNvPr id="8" name="Footer Placeholder 7"/>
          <p:cNvSpPr>
            <a:spLocks noGrp="1"/>
          </p:cNvSpPr>
          <p:nvPr>
            <p:ph type="ftr" sz="quarter" idx="11"/>
          </p:nvPr>
        </p:nvSpPr>
        <p:spPr>
          <a:xfrm>
            <a:off x="304800" y="6409944"/>
            <a:ext cx="3581400" cy="365760"/>
          </a:xfrm>
        </p:spPr>
        <p:txBody>
          <a:bodyPr/>
          <a:lstStyle/>
          <a:p>
            <a:endParaRPr lang="en-GB"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09D277C-B51A-4B0D-9517-65EB9CFB33CC}" type="slidenum">
              <a:rPr lang="en-GB" smtClean="0"/>
              <a:pPr/>
              <a:t>‹#›</a:t>
            </a:fld>
            <a:endParaRPr lang="en-GB"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E912D46-78E2-4538-A0B0-F2769B1F9972}" type="datetimeFigureOut">
              <a:rPr lang="en-GB" smtClean="0"/>
              <a:pPr/>
              <a:t>23/03/2024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4343400" y="1036020"/>
            <a:ext cx="457200" cy="441325"/>
          </a:xfrm>
        </p:spPr>
        <p:txBody>
          <a:bodyPr/>
          <a:lstStyle/>
          <a:p>
            <a:fld id="{F09D277C-B51A-4B0D-9517-65EB9CFB33CC}"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E912D46-78E2-4538-A0B0-F2769B1F9972}" type="datetimeFigureOut">
              <a:rPr lang="en-GB" smtClean="0"/>
              <a:pPr/>
              <a:t>23/03/2024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09D277C-B51A-4B0D-9517-65EB9CFB33CC}"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09D277C-B51A-4B0D-9517-65EB9CFB33CC}" type="slidenum">
              <a:rPr lang="en-GB" smtClean="0"/>
              <a:pPr/>
              <a:t>‹#›</a:t>
            </a:fld>
            <a:endParaRPr lang="en-GB"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4E912D46-78E2-4538-A0B0-F2769B1F9972}" type="datetimeFigureOut">
              <a:rPr lang="en-GB" smtClean="0"/>
              <a:pPr/>
              <a:t>23/03/2024</a:t>
            </a:fld>
            <a:endParaRPr lang="en-GB" dirty="0"/>
          </a:p>
        </p:txBody>
      </p:sp>
      <p:sp>
        <p:nvSpPr>
          <p:cNvPr id="6" name="Footer Placeholder 5"/>
          <p:cNvSpPr>
            <a:spLocks noGrp="1"/>
          </p:cNvSpPr>
          <p:nvPr>
            <p:ph type="ftr" sz="quarter" idx="11"/>
          </p:nvPr>
        </p:nvSpPr>
        <p:spPr>
          <a:xfrm>
            <a:off x="301752" y="6410848"/>
            <a:ext cx="3383280" cy="365760"/>
          </a:xfrm>
        </p:spPr>
        <p:txBody>
          <a:bodyPr/>
          <a:lstStyle/>
          <a:p>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F09D277C-B51A-4B0D-9517-65EB9CFB33CC}" type="slidenum">
              <a:rPr lang="en-GB" smtClean="0"/>
              <a:pPr/>
              <a:t>‹#›</a:t>
            </a:fld>
            <a:endParaRPr lang="en-GB"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4E912D46-78E2-4538-A0B0-F2769B1F9972}" type="datetimeFigureOut">
              <a:rPr lang="en-GB" smtClean="0"/>
              <a:pPr/>
              <a:t>23/03/2024</a:t>
            </a:fld>
            <a:endParaRPr lang="en-GB" dirty="0"/>
          </a:p>
        </p:txBody>
      </p:sp>
      <p:sp>
        <p:nvSpPr>
          <p:cNvPr id="6" name="Footer Placeholder 5"/>
          <p:cNvSpPr>
            <a:spLocks noGrp="1"/>
          </p:cNvSpPr>
          <p:nvPr>
            <p:ph type="ftr" sz="quarter" idx="11"/>
          </p:nvPr>
        </p:nvSpPr>
        <p:spPr>
          <a:xfrm>
            <a:off x="301752" y="6410848"/>
            <a:ext cx="3584448" cy="365760"/>
          </a:xfrm>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E912D46-78E2-4538-A0B0-F2769B1F9972}" type="datetimeFigureOut">
              <a:rPr lang="en-GB" smtClean="0"/>
              <a:pPr/>
              <a:t>23/03/2024</a:t>
            </a:fld>
            <a:endParaRPr lang="en-GB"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09D277C-B51A-4B0D-9517-65EB9CFB33CC}" type="slidenum">
              <a:rPr lang="en-GB" smtClean="0"/>
              <a:pPr/>
              <a:t>‹#›</a:t>
            </a:fld>
            <a:endParaRPr lang="en-GB"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429000"/>
            <a:ext cx="3787511" cy="1561683"/>
          </a:xfrm>
        </p:spPr>
        <p:txBody>
          <a:bodyPr vert="horz" lIns="91440" tIns="45720" rIns="91440" bIns="45720" anchor="t">
            <a:normAutofit/>
          </a:bodyPr>
          <a:lstStyle/>
          <a:p>
            <a:pPr algn="l"/>
            <a:r>
              <a:rPr lang="en-GB" sz="3600" cap="none" dirty="0">
                <a:solidFill>
                  <a:schemeClr val="accent1"/>
                </a:solidFill>
                <a:latin typeface="+mj-lt"/>
              </a:rPr>
              <a:t>Ms Pateman</a:t>
            </a:r>
          </a:p>
          <a:p>
            <a:pPr algn="l"/>
            <a:r>
              <a:rPr lang="en-GB" sz="3600" cap="none" dirty="0">
                <a:solidFill>
                  <a:schemeClr val="accent1"/>
                </a:solidFill>
                <a:latin typeface="+mj-lt"/>
              </a:rPr>
              <a:t>KS2 Lead</a:t>
            </a:r>
          </a:p>
        </p:txBody>
      </p:sp>
      <p:sp>
        <p:nvSpPr>
          <p:cNvPr id="5" name="Title 4"/>
          <p:cNvSpPr>
            <a:spLocks noGrp="1"/>
          </p:cNvSpPr>
          <p:nvPr>
            <p:ph type="ctrTitle"/>
          </p:nvPr>
        </p:nvSpPr>
        <p:spPr/>
        <p:txBody>
          <a:bodyPr vert="horz" lIns="91440" tIns="45720" rIns="91440" bIns="45720" anchor="b">
            <a:normAutofit/>
          </a:bodyPr>
          <a:lstStyle/>
          <a:p>
            <a:r>
              <a:rPr lang="en-GB" sz="5400" b="1" dirty="0"/>
              <a:t>UKS2</a:t>
            </a:r>
            <a:br>
              <a:rPr lang="en-GB" sz="5400" b="1" dirty="0"/>
            </a:br>
            <a:r>
              <a:rPr lang="en-GB" sz="5400" b="1" dirty="0"/>
              <a:t>Year 5 and 6</a:t>
            </a:r>
          </a:p>
        </p:txBody>
      </p:sp>
      <p:sp>
        <p:nvSpPr>
          <p:cNvPr id="8194" name="AutoShape 2" descr="http://meadgate.myvle.co.uk/index.php?name=FileManager&amp;op=fullscreen&amp;rid=4L24252a24242825&amp;ext=jpg&amp;createdby=4253d23252326235C325232523292326T243264542423272a2X32B6243C1&amp;myURL=1&amp;random=5279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195" name="Picture 3" descr="C:\Users\Christina\Downloads\10256155-Teacher-and-cute-children-in-the-classroom--Stock-Vector-cartoon.jpg"/>
          <p:cNvPicPr>
            <a:picLocks noChangeAspect="1" noChangeArrowheads="1"/>
          </p:cNvPicPr>
          <p:nvPr/>
        </p:nvPicPr>
        <p:blipFill>
          <a:blip r:embed="rId2" cstate="print"/>
          <a:srcRect/>
          <a:stretch>
            <a:fillRect/>
          </a:stretch>
        </p:blipFill>
        <p:spPr bwMode="auto">
          <a:xfrm>
            <a:off x="5148064" y="2708920"/>
            <a:ext cx="3676750" cy="3429000"/>
          </a:xfrm>
          <a:prstGeom prst="rect">
            <a:avLst/>
          </a:prstGeom>
          <a:noFill/>
        </p:spPr>
      </p:pic>
    </p:spTree>
    <p:extLst>
      <p:ext uri="{BB962C8B-B14F-4D97-AF65-F5344CB8AC3E}">
        <p14:creationId xmlns:p14="http://schemas.microsoft.com/office/powerpoint/2010/main" val="215372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7F4633-90C5-FF88-CF2A-354A9A34B878}"/>
              </a:ext>
            </a:extLst>
          </p:cNvPr>
          <p:cNvSpPr>
            <a:spLocks noGrp="1"/>
          </p:cNvSpPr>
          <p:nvPr>
            <p:ph type="body" idx="1"/>
          </p:nvPr>
        </p:nvSpPr>
        <p:spPr/>
        <p:txBody>
          <a:bodyPr vert="horz" lIns="91440" tIns="45720" rIns="91440" bIns="45720" anchor="t">
            <a:normAutofit/>
          </a:bodyPr>
          <a:lstStyle/>
          <a:p>
            <a:r>
              <a:rPr lang="en-GB" sz="2800" cap="none" dirty="0">
                <a:solidFill>
                  <a:schemeClr val="tx1"/>
                </a:solidFill>
                <a:latin typeface="Georgia"/>
              </a:rPr>
              <a:t>Which word most closely matches the meaning of the word rival? </a:t>
            </a:r>
            <a:r>
              <a:rPr lang="en-GB" sz="3200" cap="none" dirty="0">
                <a:solidFill>
                  <a:schemeClr val="tx1"/>
                </a:solidFill>
              </a:rPr>
              <a:t> </a:t>
            </a:r>
            <a:endParaRPr lang="en-GB" sz="3200">
              <a:solidFill>
                <a:schemeClr val="tx1"/>
              </a:solidFill>
            </a:endParaRPr>
          </a:p>
          <a:p>
            <a:endParaRPr lang="en-GB" dirty="0"/>
          </a:p>
        </p:txBody>
      </p:sp>
      <p:sp>
        <p:nvSpPr>
          <p:cNvPr id="3" name="Title 2">
            <a:extLst>
              <a:ext uri="{FF2B5EF4-FFF2-40B4-BE49-F238E27FC236}">
                <a16:creationId xmlns:a16="http://schemas.microsoft.com/office/drawing/2014/main" id="{0575CC8C-9560-8537-AAA1-FB9943E8A057}"/>
              </a:ext>
            </a:extLst>
          </p:cNvPr>
          <p:cNvSpPr>
            <a:spLocks noGrp="1"/>
          </p:cNvSpPr>
          <p:nvPr>
            <p:ph type="title"/>
          </p:nvPr>
        </p:nvSpPr>
        <p:spPr>
          <a:xfrm>
            <a:off x="722313" y="533400"/>
            <a:ext cx="7772400" cy="1879839"/>
          </a:xfrm>
        </p:spPr>
        <p:txBody>
          <a:bodyPr vert="horz" lIns="91440" tIns="45720" rIns="91440" bIns="45720" anchor="b">
            <a:normAutofit/>
          </a:bodyPr>
          <a:lstStyle/>
          <a:p>
            <a:r>
              <a:rPr lang="en-GB" sz="4800" u="sng" dirty="0">
                <a:solidFill>
                  <a:schemeClr val="bg1"/>
                </a:solidFill>
                <a:latin typeface="Franklin Gothic Book"/>
              </a:rPr>
              <a:t>Sample Multiple Choice Question</a:t>
            </a:r>
            <a:endParaRPr lang="en-GB" sz="4400" dirty="0">
              <a:solidFill>
                <a:schemeClr val="bg1"/>
              </a:solidFill>
              <a:latin typeface="Franklin Gothic Book"/>
            </a:endParaRPr>
          </a:p>
          <a:p>
            <a:endParaRPr lang="en-GB" dirty="0"/>
          </a:p>
        </p:txBody>
      </p:sp>
      <p:sp>
        <p:nvSpPr>
          <p:cNvPr id="4" name="TextBox 3">
            <a:extLst>
              <a:ext uri="{FF2B5EF4-FFF2-40B4-BE49-F238E27FC236}">
                <a16:creationId xmlns:a16="http://schemas.microsoft.com/office/drawing/2014/main" id="{5090C94B-5B8D-AE88-CDE0-1FA705B55C70}"/>
              </a:ext>
            </a:extLst>
          </p:cNvPr>
          <p:cNvSpPr txBox="1"/>
          <p:nvPr/>
        </p:nvSpPr>
        <p:spPr>
          <a:xfrm>
            <a:off x="1913985" y="4313207"/>
            <a:ext cx="5526297"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GB" sz="3200" baseline="0" dirty="0">
                <a:solidFill>
                  <a:srgbClr val="FF0000"/>
                </a:solidFill>
                <a:latin typeface="Perpetua"/>
              </a:rPr>
              <a:t>equal</a:t>
            </a:r>
            <a:endParaRPr lang="en-US" sz="3200">
              <a:solidFill>
                <a:srgbClr val="FF0000"/>
              </a:solidFill>
              <a:latin typeface="Georgia"/>
            </a:endParaRPr>
          </a:p>
          <a:p>
            <a:pPr marL="514350" indent="-514350">
              <a:buAutoNum type="arabicPeriod"/>
            </a:pPr>
            <a:r>
              <a:rPr lang="en-GB" sz="3200" dirty="0">
                <a:solidFill>
                  <a:srgbClr val="FF0000"/>
                </a:solidFill>
                <a:latin typeface="Perpetua"/>
              </a:rPr>
              <a:t>neighbouring</a:t>
            </a:r>
            <a:endParaRPr lang="en-US" sz="3200">
              <a:solidFill>
                <a:srgbClr val="FF0000"/>
              </a:solidFill>
              <a:latin typeface="Georgia"/>
            </a:endParaRPr>
          </a:p>
          <a:p>
            <a:pPr marL="514350" indent="-514350">
              <a:buAutoNum type="arabicPeriod"/>
            </a:pPr>
            <a:r>
              <a:rPr lang="en-GB" sz="3200" dirty="0">
                <a:solidFill>
                  <a:srgbClr val="FF0000"/>
                </a:solidFill>
                <a:latin typeface="Perpetua"/>
              </a:rPr>
              <a:t> important</a:t>
            </a:r>
            <a:endParaRPr lang="en-US" sz="3200">
              <a:solidFill>
                <a:srgbClr val="FF0000"/>
              </a:solidFill>
              <a:latin typeface="Georgia"/>
            </a:endParaRPr>
          </a:p>
          <a:p>
            <a:pPr marL="514350" indent="-514350">
              <a:buAutoNum type="arabicPeriod"/>
            </a:pPr>
            <a:r>
              <a:rPr lang="en-GB" sz="3200" b="1" dirty="0">
                <a:solidFill>
                  <a:srgbClr val="FF0000"/>
                </a:solidFill>
                <a:latin typeface="Perpetua"/>
              </a:rPr>
              <a:t>competing</a:t>
            </a:r>
            <a:r>
              <a:rPr lang="en-GB" sz="3200" dirty="0">
                <a:solidFill>
                  <a:srgbClr val="FF0000"/>
                </a:solidFill>
                <a:latin typeface="Perpetua"/>
                <a:ea typeface="Perpetua"/>
                <a:cs typeface="Perpetua"/>
              </a:rPr>
              <a:t>​</a:t>
            </a:r>
            <a:endParaRPr lang="en-US" sz="3200">
              <a:solidFill>
                <a:srgbClr val="FF0000"/>
              </a:solidFill>
            </a:endParaRPr>
          </a:p>
        </p:txBody>
      </p:sp>
    </p:spTree>
    <p:extLst>
      <p:ext uri="{BB962C8B-B14F-4D97-AF65-F5344CB8AC3E}">
        <p14:creationId xmlns:p14="http://schemas.microsoft.com/office/powerpoint/2010/main" val="418882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7F4633-90C5-FF88-CF2A-354A9A34B878}"/>
              </a:ext>
            </a:extLst>
          </p:cNvPr>
          <p:cNvSpPr>
            <a:spLocks noGrp="1"/>
          </p:cNvSpPr>
          <p:nvPr>
            <p:ph type="body" idx="1"/>
          </p:nvPr>
        </p:nvSpPr>
        <p:spPr/>
        <p:txBody>
          <a:bodyPr vert="horz" lIns="91440" tIns="45720" rIns="91440" bIns="45720" anchor="t">
            <a:normAutofit/>
          </a:bodyPr>
          <a:lstStyle/>
          <a:p>
            <a:r>
              <a:rPr lang="en-GB" sz="2800" cap="none" dirty="0">
                <a:solidFill>
                  <a:schemeClr val="tx1"/>
                </a:solidFill>
                <a:latin typeface="Georgia"/>
              </a:rPr>
              <a:t>What does the word spat suggest about how the island of Mauritius was formed? </a:t>
            </a:r>
          </a:p>
          <a:p>
            <a:endParaRPr lang="en-GB" sz="3200" cap="none" dirty="0">
              <a:solidFill>
                <a:schemeClr val="tx1"/>
              </a:solidFill>
            </a:endParaRPr>
          </a:p>
          <a:p>
            <a:endParaRPr lang="en-GB" dirty="0"/>
          </a:p>
        </p:txBody>
      </p:sp>
      <p:sp>
        <p:nvSpPr>
          <p:cNvPr id="3" name="Title 2">
            <a:extLst>
              <a:ext uri="{FF2B5EF4-FFF2-40B4-BE49-F238E27FC236}">
                <a16:creationId xmlns:a16="http://schemas.microsoft.com/office/drawing/2014/main" id="{0575CC8C-9560-8537-AAA1-FB9943E8A057}"/>
              </a:ext>
            </a:extLst>
          </p:cNvPr>
          <p:cNvSpPr>
            <a:spLocks noGrp="1"/>
          </p:cNvSpPr>
          <p:nvPr>
            <p:ph type="title"/>
          </p:nvPr>
        </p:nvSpPr>
        <p:spPr>
          <a:xfrm>
            <a:off x="722313" y="824541"/>
            <a:ext cx="7772400" cy="1394604"/>
          </a:xfrm>
        </p:spPr>
        <p:txBody>
          <a:bodyPr vert="horz" lIns="91440" tIns="45720" rIns="91440" bIns="45720" anchor="b">
            <a:normAutofit fontScale="90000"/>
          </a:bodyPr>
          <a:lstStyle/>
          <a:p>
            <a:r>
              <a:rPr lang="en-GB" sz="4800" u="sng" dirty="0">
                <a:solidFill>
                  <a:schemeClr val="bg1"/>
                </a:solidFill>
                <a:latin typeface="Franklin Gothic Book"/>
              </a:rPr>
              <a:t>Sample Longer Answer Question</a:t>
            </a:r>
            <a:endParaRPr lang="en-GB" sz="4400" dirty="0">
              <a:solidFill>
                <a:schemeClr val="bg1"/>
              </a:solidFill>
              <a:latin typeface="Franklin Gothic Book"/>
            </a:endParaRPr>
          </a:p>
          <a:p>
            <a:endParaRPr lang="en-GB" dirty="0"/>
          </a:p>
        </p:txBody>
      </p:sp>
      <p:sp>
        <p:nvSpPr>
          <p:cNvPr id="4" name="TextBox 3">
            <a:extLst>
              <a:ext uri="{FF2B5EF4-FFF2-40B4-BE49-F238E27FC236}">
                <a16:creationId xmlns:a16="http://schemas.microsoft.com/office/drawing/2014/main" id="{5090C94B-5B8D-AE88-CDE0-1FA705B55C70}"/>
              </a:ext>
            </a:extLst>
          </p:cNvPr>
          <p:cNvSpPr txBox="1"/>
          <p:nvPr/>
        </p:nvSpPr>
        <p:spPr>
          <a:xfrm>
            <a:off x="727853" y="4313207"/>
            <a:ext cx="776916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FF0000"/>
                </a:solidFill>
                <a:latin typeface="Perpetua"/>
              </a:rPr>
              <a:t>Answer needs to include a reference to</a:t>
            </a:r>
            <a:r>
              <a:rPr lang="en-GB" sz="3200" b="1" dirty="0">
                <a:solidFill>
                  <a:srgbClr val="FF0000"/>
                </a:solidFill>
                <a:latin typeface="Perpetua"/>
              </a:rPr>
              <a:t> forcefulness or suddenness</a:t>
            </a:r>
            <a:r>
              <a:rPr lang="en-GB" sz="3200" dirty="0">
                <a:solidFill>
                  <a:srgbClr val="FF0000"/>
                </a:solidFill>
                <a:latin typeface="Perpetua"/>
                <a:ea typeface="Perpetua"/>
                <a:cs typeface="Perpetua"/>
              </a:rPr>
              <a:t>​</a:t>
            </a:r>
          </a:p>
          <a:p>
            <a:endParaRPr lang="en-GB" sz="3200" dirty="0">
              <a:solidFill>
                <a:srgbClr val="FF0000"/>
              </a:solidFill>
              <a:latin typeface="Perpetua"/>
            </a:endParaRPr>
          </a:p>
        </p:txBody>
      </p:sp>
    </p:spTree>
    <p:extLst>
      <p:ext uri="{BB962C8B-B14F-4D97-AF65-F5344CB8AC3E}">
        <p14:creationId xmlns:p14="http://schemas.microsoft.com/office/powerpoint/2010/main" val="7871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1080159"/>
          </a:xfrm>
        </p:spPr>
        <p:txBody>
          <a:bodyPr vert="horz" lIns="91440" tIns="45720" rIns="91440" bIns="45720" anchor="t">
            <a:normAutofit/>
          </a:bodyPr>
          <a:lstStyle/>
          <a:p>
            <a:r>
              <a:rPr lang="en-GB" sz="2800" cap="none" dirty="0">
                <a:solidFill>
                  <a:schemeClr val="tx1"/>
                </a:solidFill>
              </a:rPr>
              <a:t>What does rehabilitate the image of the dodo mean?</a:t>
            </a:r>
          </a:p>
        </p:txBody>
      </p:sp>
      <p:sp>
        <p:nvSpPr>
          <p:cNvPr id="3" name="Title 2"/>
          <p:cNvSpPr>
            <a:spLocks noGrp="1"/>
          </p:cNvSpPr>
          <p:nvPr>
            <p:ph type="title"/>
          </p:nvPr>
        </p:nvSpPr>
        <p:spPr>
          <a:xfrm>
            <a:off x="722313" y="533400"/>
            <a:ext cx="7772400" cy="1167408"/>
          </a:xfrm>
        </p:spPr>
        <p:txBody>
          <a:bodyPr vert="horz" lIns="91440" tIns="45720" rIns="91440" bIns="45720" anchor="b">
            <a:normAutofit fontScale="90000"/>
          </a:bodyPr>
          <a:lstStyle/>
          <a:p>
            <a:r>
              <a:rPr lang="en-GB" dirty="0"/>
              <a:t>SATs Longer Answer Reading Questions</a:t>
            </a:r>
          </a:p>
        </p:txBody>
      </p:sp>
      <p:sp>
        <p:nvSpPr>
          <p:cNvPr id="6" name="TextBox 5">
            <a:extLst>
              <a:ext uri="{FF2B5EF4-FFF2-40B4-BE49-F238E27FC236}">
                <a16:creationId xmlns:a16="http://schemas.microsoft.com/office/drawing/2014/main" id="{82234F7F-6844-7759-1AFB-AFB323F92356}"/>
              </a:ext>
            </a:extLst>
          </p:cNvPr>
          <p:cNvSpPr txBox="1"/>
          <p:nvPr/>
        </p:nvSpPr>
        <p:spPr>
          <a:xfrm>
            <a:off x="727853" y="4313207"/>
            <a:ext cx="7769164"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FF0000"/>
                </a:solidFill>
                <a:latin typeface="Perpetua"/>
              </a:rPr>
              <a:t>Answer needs to include a reference to</a:t>
            </a:r>
            <a:r>
              <a:rPr lang="en-GB" sz="3200" b="1" dirty="0">
                <a:solidFill>
                  <a:srgbClr val="FF0000"/>
                </a:solidFill>
                <a:latin typeface="Perpetua"/>
              </a:rPr>
              <a:t> </a:t>
            </a:r>
          </a:p>
          <a:p>
            <a:r>
              <a:rPr lang="en-GB" sz="3200" b="1" dirty="0">
                <a:solidFill>
                  <a:srgbClr val="FF0000"/>
                </a:solidFill>
                <a:latin typeface="Perpetua"/>
              </a:rPr>
              <a:t>restoring a painting, repairing a model of, reviewing accounts of the dodo.</a:t>
            </a:r>
            <a:endParaRPr lang="en-GB" sz="3200" b="1" dirty="0">
              <a:solidFill>
                <a:srgbClr val="FF0000"/>
              </a:solidFill>
              <a:latin typeface="Perpetua"/>
              <a:ea typeface="Perpetua"/>
              <a:cs typeface="Perpetua"/>
            </a:endParaRPr>
          </a:p>
          <a:p>
            <a:endParaRPr lang="en-GB" sz="3200" dirty="0">
              <a:solidFill>
                <a:srgbClr val="FF0000"/>
              </a:solidFill>
              <a:latin typeface="Perpetu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F8682D-ED4B-3837-53EA-AC0E21F5555B}"/>
              </a:ext>
            </a:extLst>
          </p:cNvPr>
          <p:cNvSpPr>
            <a:spLocks noGrp="1"/>
          </p:cNvSpPr>
          <p:nvPr>
            <p:ph type="body" idx="1"/>
          </p:nvPr>
        </p:nvSpPr>
        <p:spPr>
          <a:xfrm>
            <a:off x="290125" y="2689285"/>
            <a:ext cx="8485814" cy="3560253"/>
          </a:xfrm>
        </p:spPr>
        <p:txBody>
          <a:bodyPr vert="horz" lIns="91440" tIns="45720" rIns="91440" bIns="45720" anchor="t">
            <a:normAutofit fontScale="92500" lnSpcReduction="10000"/>
          </a:bodyPr>
          <a:lstStyle/>
          <a:p>
            <a:pPr marL="274320" indent="-160020" algn="l">
              <a:spcBef>
                <a:spcPts val="0"/>
              </a:spcBef>
              <a:buFont typeface="Wingdings 2"/>
              <a:buChar char=""/>
            </a:pPr>
            <a:r>
              <a:rPr lang="en-GB" sz="2400" cap="none" dirty="0">
                <a:solidFill>
                  <a:schemeClr val="tx1"/>
                </a:solidFill>
              </a:rPr>
              <a:t>In school, your child will be taught a range of reading comprehension skills, mostly through reading novels appropriate to their age. We do this through whole-class reading. </a:t>
            </a:r>
            <a:endParaRPr lang="en-US" sz="2400" cap="none" dirty="0">
              <a:solidFill>
                <a:schemeClr val="tx1"/>
              </a:solidFill>
            </a:endParaRPr>
          </a:p>
          <a:p>
            <a:pPr marL="274320" indent="-160020" algn="l">
              <a:spcBef>
                <a:spcPts val="0"/>
              </a:spcBef>
              <a:buFont typeface="Wingdings 2"/>
              <a:buChar char=""/>
            </a:pPr>
            <a:endParaRPr lang="en-GB" sz="2400" cap="none" dirty="0">
              <a:solidFill>
                <a:schemeClr val="tx1"/>
              </a:solidFill>
            </a:endParaRPr>
          </a:p>
          <a:p>
            <a:pPr marL="274320" indent="-160020" algn="l">
              <a:spcBef>
                <a:spcPts val="0"/>
              </a:spcBef>
              <a:buFont typeface="Wingdings 2"/>
              <a:buChar char=""/>
            </a:pPr>
            <a:r>
              <a:rPr lang="en-GB" sz="2400" cap="none" dirty="0">
                <a:solidFill>
                  <a:schemeClr val="tx1"/>
                </a:solidFill>
              </a:rPr>
              <a:t>Reading is tested in UKS2 through a written comprehension test. Year 5 and 6 pupils need to be exposed to very high-level vocabulary to understand the texts and to be able to understand the questions.</a:t>
            </a:r>
            <a:endParaRPr lang="en-US" sz="2400" cap="none" dirty="0">
              <a:solidFill>
                <a:schemeClr val="tx1"/>
              </a:solidFill>
            </a:endParaRPr>
          </a:p>
          <a:p>
            <a:endParaRPr lang="en-GB" dirty="0"/>
          </a:p>
        </p:txBody>
      </p:sp>
      <p:sp>
        <p:nvSpPr>
          <p:cNvPr id="3" name="Title 2">
            <a:extLst>
              <a:ext uri="{FF2B5EF4-FFF2-40B4-BE49-F238E27FC236}">
                <a16:creationId xmlns:a16="http://schemas.microsoft.com/office/drawing/2014/main" id="{E0A5C014-FB21-4653-5F6D-116362FFD15B}"/>
              </a:ext>
            </a:extLst>
          </p:cNvPr>
          <p:cNvSpPr>
            <a:spLocks noGrp="1"/>
          </p:cNvSpPr>
          <p:nvPr>
            <p:ph type="title"/>
          </p:nvPr>
        </p:nvSpPr>
        <p:spPr>
          <a:xfrm>
            <a:off x="722313" y="533400"/>
            <a:ext cx="7772400" cy="1178944"/>
          </a:xfrm>
        </p:spPr>
        <p:txBody>
          <a:bodyPr vert="horz" lIns="91440" tIns="45720" rIns="91440" bIns="45720" anchor="b">
            <a:normAutofit/>
          </a:bodyPr>
          <a:lstStyle/>
          <a:p>
            <a:r>
              <a:rPr lang="en-GB" dirty="0"/>
              <a:t>Reading in School</a:t>
            </a:r>
          </a:p>
        </p:txBody>
      </p:sp>
    </p:spTree>
    <p:extLst>
      <p:ext uri="{BB962C8B-B14F-4D97-AF65-F5344CB8AC3E}">
        <p14:creationId xmlns:p14="http://schemas.microsoft.com/office/powerpoint/2010/main" val="409865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323528" y="2743200"/>
            <a:ext cx="8424936" cy="3134072"/>
          </a:xfrm>
        </p:spPr>
        <p:txBody>
          <a:bodyPr vert="horz" lIns="91440" tIns="45720" rIns="91440" bIns="45720" anchor="t">
            <a:normAutofit/>
          </a:bodyPr>
          <a:lstStyle/>
          <a:p>
            <a:pPr marL="274320" indent="-160020" algn="l">
              <a:spcBef>
                <a:spcPts val="0"/>
              </a:spcBef>
              <a:buFont typeface="Wingdings 2"/>
              <a:buChar char=""/>
            </a:pPr>
            <a:r>
              <a:rPr lang="en-GB" sz="2200" cap="none" dirty="0">
                <a:solidFill>
                  <a:schemeClr val="tx1"/>
                </a:solidFill>
              </a:rPr>
              <a:t>Please make sure your children are reading regularly at home for at least 10-20 minutes three or four times a week. </a:t>
            </a:r>
            <a:endParaRPr lang="en-US" dirty="0">
              <a:solidFill>
                <a:schemeClr val="tx1"/>
              </a:solidFill>
            </a:endParaRPr>
          </a:p>
          <a:p>
            <a:pPr marL="274320" indent="-160020" algn="l">
              <a:spcBef>
                <a:spcPts val="0"/>
              </a:spcBef>
              <a:buFont typeface="Wingdings 2"/>
              <a:buChar char=""/>
            </a:pPr>
            <a:endParaRPr lang="en-GB" sz="2200" cap="none" dirty="0">
              <a:solidFill>
                <a:schemeClr val="tx1"/>
              </a:solidFill>
            </a:endParaRPr>
          </a:p>
          <a:p>
            <a:pPr marL="274320" indent="-160020" algn="l">
              <a:spcBef>
                <a:spcPts val="0"/>
              </a:spcBef>
              <a:buFont typeface="Wingdings 2"/>
              <a:buChar char=""/>
            </a:pPr>
            <a:r>
              <a:rPr lang="en-GB" sz="2200" cap="none" dirty="0">
                <a:solidFill>
                  <a:schemeClr val="tx1"/>
                </a:solidFill>
              </a:rPr>
              <a:t>Please encourage your children to record their reading in their reading record book – or you could if you have heard them read. Every Monday I give house points to children who have obviously read at home.</a:t>
            </a:r>
            <a:endParaRPr lang="en-GB">
              <a:solidFill>
                <a:schemeClr val="tx1"/>
              </a:solidFill>
            </a:endParaRPr>
          </a:p>
          <a:p>
            <a:pPr marL="274320" indent="-160020" algn="l">
              <a:spcBef>
                <a:spcPts val="0"/>
              </a:spcBef>
              <a:buFont typeface="Wingdings 2"/>
              <a:buChar char=""/>
            </a:pPr>
            <a:endParaRPr lang="en-GB" sz="2200" cap="none" dirty="0">
              <a:solidFill>
                <a:schemeClr val="tx1"/>
              </a:solidFill>
            </a:endParaRPr>
          </a:p>
          <a:p>
            <a:pPr marL="274320" indent="-160020" algn="l">
              <a:spcBef>
                <a:spcPts val="0"/>
              </a:spcBef>
              <a:buFont typeface="Wingdings 2"/>
              <a:buChar char=""/>
            </a:pPr>
            <a:endParaRPr lang="en-GB" sz="2200" cap="none" dirty="0">
              <a:solidFill>
                <a:schemeClr val="tx1"/>
              </a:solidFill>
            </a:endParaRPr>
          </a:p>
        </p:txBody>
      </p:sp>
      <p:sp>
        <p:nvSpPr>
          <p:cNvPr id="9" name="Title 8"/>
          <p:cNvSpPr>
            <a:spLocks noGrp="1"/>
          </p:cNvSpPr>
          <p:nvPr>
            <p:ph type="title"/>
          </p:nvPr>
        </p:nvSpPr>
        <p:spPr/>
        <p:txBody>
          <a:bodyPr vert="horz" lIns="91440" tIns="45720" rIns="91440" bIns="45720" anchor="b">
            <a:normAutofit fontScale="90000"/>
          </a:bodyPr>
          <a:lstStyle/>
          <a:p>
            <a:r>
              <a:rPr lang="en-GB" dirty="0"/>
              <a:t>Homework: Reading Challenges &amp;</a:t>
            </a:r>
            <a:br>
              <a:rPr lang="en-GB" dirty="0"/>
            </a:br>
            <a:r>
              <a:rPr lang="en-GB" dirty="0"/>
              <a:t>Book Bingo</a:t>
            </a:r>
          </a:p>
        </p:txBody>
      </p:sp>
    </p:spTree>
    <p:extLst>
      <p:ext uri="{BB962C8B-B14F-4D97-AF65-F5344CB8AC3E}">
        <p14:creationId xmlns:p14="http://schemas.microsoft.com/office/powerpoint/2010/main" val="327560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F18836-6C06-23DC-D063-F7DB88995FEB}"/>
              </a:ext>
            </a:extLst>
          </p:cNvPr>
          <p:cNvSpPr>
            <a:spLocks noGrp="1"/>
          </p:cNvSpPr>
          <p:nvPr>
            <p:ph type="subTitle" idx="1"/>
          </p:nvPr>
        </p:nvSpPr>
        <p:spPr>
          <a:xfrm>
            <a:off x="314865" y="2517476"/>
            <a:ext cx="8589751" cy="4070948"/>
          </a:xfrm>
        </p:spPr>
        <p:txBody>
          <a:bodyPr vert="horz" lIns="91440" tIns="45720" rIns="91440" bIns="45720" anchor="t">
            <a:noAutofit/>
          </a:bodyPr>
          <a:lstStyle/>
          <a:p>
            <a:pPr marL="285750" indent="-160020" algn="l">
              <a:spcBef>
                <a:spcPts val="0"/>
              </a:spcBef>
              <a:buFont typeface="Arial"/>
              <a:buChar char="•"/>
            </a:pPr>
            <a:r>
              <a:rPr lang="en-GB" sz="2400" b="0" cap="none" dirty="0">
                <a:solidFill>
                  <a:schemeClr val="bg2">
                    <a:lumMod val="10000"/>
                  </a:schemeClr>
                </a:solidFill>
                <a:latin typeface="Georgia"/>
                <a:cs typeface="Arial"/>
              </a:rPr>
              <a:t>A spelling test is administered containing 20 words, lasting approximately 20 minutes.</a:t>
            </a:r>
            <a:endParaRPr lang="en-US" sz="2400" b="0" cap="none">
              <a:solidFill>
                <a:schemeClr val="bg2">
                  <a:lumMod val="10000"/>
                </a:schemeClr>
              </a:solidFill>
              <a:latin typeface="Georgia"/>
              <a:cs typeface="Arial"/>
            </a:endParaRPr>
          </a:p>
          <a:p>
            <a:pPr marL="285750" indent="-160020" algn="l">
              <a:spcBef>
                <a:spcPts val="0"/>
              </a:spcBef>
              <a:buFont typeface="Arial"/>
              <a:buChar char="•"/>
            </a:pPr>
            <a:endParaRPr lang="en-GB" sz="2400" b="0" dirty="0">
              <a:solidFill>
                <a:srgbClr val="000000"/>
              </a:solidFill>
              <a:latin typeface="Georgia"/>
              <a:cs typeface="Arial"/>
            </a:endParaRPr>
          </a:p>
          <a:p>
            <a:pPr marL="285750" indent="-160020" algn="l">
              <a:spcBef>
                <a:spcPts val="0"/>
              </a:spcBef>
              <a:buFont typeface="Arial"/>
              <a:buChar char="•"/>
            </a:pPr>
            <a:r>
              <a:rPr lang="en-GB" sz="2400" b="0" cap="none" dirty="0">
                <a:solidFill>
                  <a:schemeClr val="bg2">
                    <a:lumMod val="10000"/>
                  </a:schemeClr>
                </a:solidFill>
                <a:latin typeface="Georgia"/>
                <a:cs typeface="Arial"/>
              </a:rPr>
              <a:t>A separate test is given on punctuation, vocabulary and grammar. This test lasts for 45 minutes and requires short answer questions, including some multiple choice.</a:t>
            </a:r>
            <a:endParaRPr lang="en-US" sz="2400" b="0" cap="none">
              <a:solidFill>
                <a:schemeClr val="bg2">
                  <a:lumMod val="10000"/>
                </a:schemeClr>
              </a:solidFill>
              <a:latin typeface="Georgia"/>
              <a:cs typeface="Arial"/>
            </a:endParaRPr>
          </a:p>
          <a:p>
            <a:pPr marL="125730" algn="l">
              <a:spcBef>
                <a:spcPts val="0"/>
              </a:spcBef>
            </a:pPr>
            <a:endParaRPr lang="en-GB" sz="2400" b="0" dirty="0">
              <a:solidFill>
                <a:srgbClr val="000000"/>
              </a:solidFill>
              <a:latin typeface="Georgia"/>
              <a:cs typeface="Arial"/>
            </a:endParaRPr>
          </a:p>
          <a:p>
            <a:pPr marL="285750" indent="-160020" algn="l">
              <a:spcBef>
                <a:spcPts val="0"/>
              </a:spcBef>
              <a:buFont typeface="Arial"/>
              <a:buChar char="•"/>
            </a:pPr>
            <a:r>
              <a:rPr lang="en-GB" sz="2400" b="0" cap="none" dirty="0">
                <a:solidFill>
                  <a:schemeClr val="bg2">
                    <a:lumMod val="10000"/>
                  </a:schemeClr>
                </a:solidFill>
                <a:latin typeface="Georgia"/>
                <a:cs typeface="Arial"/>
              </a:rPr>
              <a:t>Marks for these two tests are added together to give a total for spelling, punctuation and grammar.</a:t>
            </a:r>
            <a:endParaRPr lang="en-US" sz="2400" b="0" cap="none">
              <a:solidFill>
                <a:schemeClr val="bg2">
                  <a:lumMod val="10000"/>
                </a:schemeClr>
              </a:solidFill>
              <a:latin typeface="Georgia"/>
              <a:cs typeface="Arial"/>
            </a:endParaRPr>
          </a:p>
          <a:p>
            <a:endParaRPr lang="en-GB" dirty="0"/>
          </a:p>
        </p:txBody>
      </p:sp>
      <p:sp>
        <p:nvSpPr>
          <p:cNvPr id="3" name="Title 2">
            <a:extLst>
              <a:ext uri="{FF2B5EF4-FFF2-40B4-BE49-F238E27FC236}">
                <a16:creationId xmlns:a16="http://schemas.microsoft.com/office/drawing/2014/main" id="{08F2FC81-DAF9-2B9F-625C-51500F012FC9}"/>
              </a:ext>
            </a:extLst>
          </p:cNvPr>
          <p:cNvSpPr>
            <a:spLocks noGrp="1"/>
          </p:cNvSpPr>
          <p:nvPr>
            <p:ph type="ctrTitle"/>
          </p:nvPr>
        </p:nvSpPr>
        <p:spPr/>
        <p:txBody>
          <a:bodyPr vert="horz" lIns="91440" tIns="45720" rIns="91440" bIns="45720" anchor="b">
            <a:normAutofit/>
          </a:bodyPr>
          <a:lstStyle/>
          <a:p>
            <a:r>
              <a:rPr lang="en-GB" dirty="0"/>
              <a:t>The Grammar, Punctuation and Spelling SATs Tests</a:t>
            </a:r>
          </a:p>
        </p:txBody>
      </p:sp>
    </p:spTree>
    <p:extLst>
      <p:ext uri="{BB962C8B-B14F-4D97-AF65-F5344CB8AC3E}">
        <p14:creationId xmlns:p14="http://schemas.microsoft.com/office/powerpoint/2010/main" val="352689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E357-BB93-D414-229A-B2A38154D8D2}"/>
              </a:ext>
            </a:extLst>
          </p:cNvPr>
          <p:cNvSpPr>
            <a:spLocks noGrp="1"/>
          </p:cNvSpPr>
          <p:nvPr>
            <p:ph type="title"/>
          </p:nvPr>
        </p:nvSpPr>
        <p:spPr>
          <a:xfrm>
            <a:off x="301752" y="228600"/>
            <a:ext cx="8534400" cy="1028527"/>
          </a:xfrm>
        </p:spPr>
        <p:txBody>
          <a:bodyPr vert="horz" lIns="91440" tIns="45720" rIns="91440" bIns="45720" anchor="b">
            <a:normAutofit fontScale="90000"/>
          </a:bodyPr>
          <a:lstStyle/>
          <a:p>
            <a:r>
              <a:rPr lang="en-GB" dirty="0"/>
              <a:t>Sample Grammar, Punctuation and Spelling SATs Questions</a:t>
            </a:r>
          </a:p>
        </p:txBody>
      </p:sp>
      <p:pic>
        <p:nvPicPr>
          <p:cNvPr id="4" name="Content Placeholder 3" descr="A white rectangular box with black text&#10;&#10;Description automatically generated">
            <a:extLst>
              <a:ext uri="{FF2B5EF4-FFF2-40B4-BE49-F238E27FC236}">
                <a16:creationId xmlns:a16="http://schemas.microsoft.com/office/drawing/2014/main" id="{DCC16652-A448-C356-281D-40551EE07CDA}"/>
              </a:ext>
            </a:extLst>
          </p:cNvPr>
          <p:cNvPicPr>
            <a:picLocks noGrp="1" noChangeAspect="1"/>
          </p:cNvPicPr>
          <p:nvPr>
            <p:ph sz="quarter" idx="1"/>
          </p:nvPr>
        </p:nvPicPr>
        <p:blipFill>
          <a:blip r:embed="rId2"/>
          <a:stretch>
            <a:fillRect/>
          </a:stretch>
        </p:blipFill>
        <p:spPr>
          <a:xfrm>
            <a:off x="1035303" y="1709461"/>
            <a:ext cx="7058383" cy="4422834"/>
          </a:xfrm>
        </p:spPr>
      </p:pic>
    </p:spTree>
    <p:extLst>
      <p:ext uri="{BB962C8B-B14F-4D97-AF65-F5344CB8AC3E}">
        <p14:creationId xmlns:p14="http://schemas.microsoft.com/office/powerpoint/2010/main" val="2658523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E357-BB93-D414-229A-B2A38154D8D2}"/>
              </a:ext>
            </a:extLst>
          </p:cNvPr>
          <p:cNvSpPr>
            <a:spLocks noGrp="1"/>
          </p:cNvSpPr>
          <p:nvPr>
            <p:ph type="title"/>
          </p:nvPr>
        </p:nvSpPr>
        <p:spPr>
          <a:xfrm>
            <a:off x="301752" y="228600"/>
            <a:ext cx="8534400" cy="1028527"/>
          </a:xfrm>
        </p:spPr>
        <p:txBody>
          <a:bodyPr vert="horz" lIns="91440" tIns="45720" rIns="91440" bIns="45720" anchor="b">
            <a:normAutofit fontScale="90000"/>
          </a:bodyPr>
          <a:lstStyle/>
          <a:p>
            <a:r>
              <a:rPr lang="en-GB" dirty="0"/>
              <a:t>Sample Grammar, Punctuation and Spelling SATs Questions</a:t>
            </a:r>
          </a:p>
        </p:txBody>
      </p:sp>
      <p:pic>
        <p:nvPicPr>
          <p:cNvPr id="6" name="Content Placeholder 5" descr="A screenshot of a computer&#10;&#10;Description automatically generated">
            <a:extLst>
              <a:ext uri="{FF2B5EF4-FFF2-40B4-BE49-F238E27FC236}">
                <a16:creationId xmlns:a16="http://schemas.microsoft.com/office/drawing/2014/main" id="{AF8D84C0-85CC-AA0E-BEDB-C11085B9CDE9}"/>
              </a:ext>
            </a:extLst>
          </p:cNvPr>
          <p:cNvPicPr>
            <a:picLocks noGrp="1" noChangeAspect="1"/>
          </p:cNvPicPr>
          <p:nvPr>
            <p:ph sz="quarter" idx="1"/>
          </p:nvPr>
        </p:nvPicPr>
        <p:blipFill>
          <a:blip r:embed="rId2"/>
          <a:stretch>
            <a:fillRect/>
          </a:stretch>
        </p:blipFill>
        <p:spPr>
          <a:xfrm>
            <a:off x="907435" y="1961334"/>
            <a:ext cx="7400385" cy="4016134"/>
          </a:xfrm>
        </p:spPr>
      </p:pic>
    </p:spTree>
    <p:extLst>
      <p:ext uri="{BB962C8B-B14F-4D97-AF65-F5344CB8AC3E}">
        <p14:creationId xmlns:p14="http://schemas.microsoft.com/office/powerpoint/2010/main" val="1836468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3435-06BE-1AC6-E660-72B42BA8D9D8}"/>
              </a:ext>
            </a:extLst>
          </p:cNvPr>
          <p:cNvSpPr>
            <a:spLocks noGrp="1"/>
          </p:cNvSpPr>
          <p:nvPr>
            <p:ph type="title"/>
          </p:nvPr>
        </p:nvSpPr>
        <p:spPr/>
        <p:txBody>
          <a:bodyPr vert="horz" lIns="91440" tIns="45720" rIns="91440" bIns="45720" anchor="b">
            <a:normAutofit fontScale="90000"/>
          </a:bodyPr>
          <a:lstStyle/>
          <a:p>
            <a:r>
              <a:rPr lang="en-GB" dirty="0"/>
              <a:t>Grammar, Punctuation and Spelling in School</a:t>
            </a:r>
          </a:p>
        </p:txBody>
      </p:sp>
      <p:sp>
        <p:nvSpPr>
          <p:cNvPr id="3" name="Content Placeholder 2">
            <a:extLst>
              <a:ext uri="{FF2B5EF4-FFF2-40B4-BE49-F238E27FC236}">
                <a16:creationId xmlns:a16="http://schemas.microsoft.com/office/drawing/2014/main" id="{4F3A5711-4A00-992D-2352-0FFC3AD6F9B0}"/>
              </a:ext>
            </a:extLst>
          </p:cNvPr>
          <p:cNvSpPr>
            <a:spLocks noGrp="1"/>
          </p:cNvSpPr>
          <p:nvPr>
            <p:ph sz="quarter" idx="1"/>
          </p:nvPr>
        </p:nvSpPr>
        <p:spPr/>
        <p:txBody>
          <a:bodyPr vert="horz" lIns="91440" tIns="45720" rIns="91440" bIns="45720" anchor="t">
            <a:normAutofit/>
          </a:bodyPr>
          <a:lstStyle/>
          <a:p>
            <a:r>
              <a:rPr lang="en-GB" dirty="0"/>
              <a:t>All skills are taught through writing and reading units in class. Each writing and reading unit has specific skills which are explicitly taught within the context of that unit and then repeated and reused in subsequent units of work.</a:t>
            </a:r>
          </a:p>
          <a:p>
            <a:r>
              <a:rPr lang="en-GB" dirty="0"/>
              <a:t>We assess your child's understanding and use of these skills through their own writing. This assessment is ongoing.</a:t>
            </a:r>
          </a:p>
          <a:p>
            <a:r>
              <a:rPr lang="en-GB" dirty="0"/>
              <a:t>In UKS2, we revise skills from LKS2 as well as teaching higher-order UKS2 skills. </a:t>
            </a:r>
          </a:p>
          <a:p>
            <a:endParaRPr lang="en-GB" dirty="0"/>
          </a:p>
        </p:txBody>
      </p:sp>
    </p:spTree>
    <p:extLst>
      <p:ext uri="{BB962C8B-B14F-4D97-AF65-F5344CB8AC3E}">
        <p14:creationId xmlns:p14="http://schemas.microsoft.com/office/powerpoint/2010/main" val="190778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B551-6DCB-A281-9E4C-E054E5D0A17C}"/>
              </a:ext>
            </a:extLst>
          </p:cNvPr>
          <p:cNvSpPr>
            <a:spLocks noGrp="1"/>
          </p:cNvSpPr>
          <p:nvPr>
            <p:ph type="title"/>
          </p:nvPr>
        </p:nvSpPr>
        <p:spPr/>
        <p:txBody>
          <a:bodyPr vert="horz" lIns="91440" tIns="45720" rIns="91440" bIns="45720" anchor="b">
            <a:normAutofit/>
          </a:bodyPr>
          <a:lstStyle/>
          <a:p>
            <a:r>
              <a:rPr lang="en-GB" dirty="0"/>
              <a:t>Homework</a:t>
            </a:r>
          </a:p>
        </p:txBody>
      </p:sp>
      <p:sp>
        <p:nvSpPr>
          <p:cNvPr id="3" name="Content Placeholder 2">
            <a:extLst>
              <a:ext uri="{FF2B5EF4-FFF2-40B4-BE49-F238E27FC236}">
                <a16:creationId xmlns:a16="http://schemas.microsoft.com/office/drawing/2014/main" id="{1B0C6BB4-3770-9211-D96F-6E295DE34245}"/>
              </a:ext>
            </a:extLst>
          </p:cNvPr>
          <p:cNvSpPr>
            <a:spLocks noGrp="1"/>
          </p:cNvSpPr>
          <p:nvPr>
            <p:ph sz="quarter" idx="1"/>
          </p:nvPr>
        </p:nvSpPr>
        <p:spPr/>
        <p:txBody>
          <a:bodyPr vert="horz" lIns="91440" tIns="45720" rIns="91440" bIns="45720" anchor="t">
            <a:normAutofit/>
          </a:bodyPr>
          <a:lstStyle/>
          <a:p>
            <a:r>
              <a:rPr lang="en-GB" dirty="0"/>
              <a:t>Children in Years 5 and 6 have spelling lists that they practise in school but also take home to learn too. These are personal to their spelling ability.</a:t>
            </a:r>
          </a:p>
          <a:p>
            <a:r>
              <a:rPr lang="en-GB" dirty="0"/>
              <a:t>Please support your child in learning their spellings and make sure they let us know when they are ready for a test and can move onto something new.</a:t>
            </a:r>
          </a:p>
          <a:p>
            <a:r>
              <a:rPr lang="en-GB" dirty="0"/>
              <a:t>When they complete a piece of written homework, help them check spellings and punctuation. Encourage them to use their best handwriting skills too.</a:t>
            </a:r>
          </a:p>
        </p:txBody>
      </p:sp>
    </p:spTree>
    <p:extLst>
      <p:ext uri="{BB962C8B-B14F-4D97-AF65-F5344CB8AC3E}">
        <p14:creationId xmlns:p14="http://schemas.microsoft.com/office/powerpoint/2010/main" val="415354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BFAA7-FE92-6628-A21C-06C061ADB8E9}"/>
              </a:ext>
            </a:extLst>
          </p:cNvPr>
          <p:cNvSpPr>
            <a:spLocks noGrp="1"/>
          </p:cNvSpPr>
          <p:nvPr>
            <p:ph type="title"/>
          </p:nvPr>
        </p:nvSpPr>
        <p:spPr/>
        <p:txBody>
          <a:bodyPr vert="horz" lIns="91440" tIns="45720" rIns="91440" bIns="45720" anchor="b">
            <a:normAutofit/>
          </a:bodyPr>
          <a:lstStyle/>
          <a:p>
            <a:r>
              <a:rPr lang="en-GB" dirty="0"/>
              <a:t>SATs – Standard Assessment Tests</a:t>
            </a:r>
          </a:p>
        </p:txBody>
      </p:sp>
      <p:sp>
        <p:nvSpPr>
          <p:cNvPr id="3" name="Content Placeholder 2">
            <a:extLst>
              <a:ext uri="{FF2B5EF4-FFF2-40B4-BE49-F238E27FC236}">
                <a16:creationId xmlns:a16="http://schemas.microsoft.com/office/drawing/2014/main" id="{61944FB2-8D71-5C43-DA3C-19685994DA56}"/>
              </a:ext>
            </a:extLst>
          </p:cNvPr>
          <p:cNvSpPr>
            <a:spLocks noGrp="1"/>
          </p:cNvSpPr>
          <p:nvPr>
            <p:ph sz="quarter" idx="1"/>
          </p:nvPr>
        </p:nvSpPr>
        <p:spPr>
          <a:xfrm>
            <a:off x="301752" y="1527048"/>
            <a:ext cx="8525486" cy="4776877"/>
          </a:xfrm>
        </p:spPr>
        <p:txBody>
          <a:bodyPr vert="horz" lIns="91440" tIns="45720" rIns="91440" bIns="45720" anchor="t">
            <a:normAutofit fontScale="92500"/>
          </a:bodyPr>
          <a:lstStyle/>
          <a:p>
            <a:r>
              <a:rPr lang="en-GB" dirty="0"/>
              <a:t>These are carried out in May of Year 6. They are designed to test children on everything they have learned in KS2 and are marked externally.</a:t>
            </a:r>
          </a:p>
          <a:p>
            <a:r>
              <a:rPr lang="en-GB" dirty="0"/>
              <a:t>The children's exercise books are then moderated in June of Year 6 to check teacher assessment for writing.</a:t>
            </a:r>
          </a:p>
          <a:p>
            <a:r>
              <a:rPr lang="en-GB" dirty="0"/>
              <a:t>Teacher assessments for reading, writing, maths and science are submitted to the DofE by the end of June in Year 6.</a:t>
            </a:r>
          </a:p>
          <a:p>
            <a:r>
              <a:rPr lang="en-GB" dirty="0"/>
              <a:t>SATs results come in early July and are checked. Parents and students receive these in the written school report mid-July.</a:t>
            </a:r>
          </a:p>
          <a:p>
            <a:endParaRPr lang="en-GB" dirty="0"/>
          </a:p>
        </p:txBody>
      </p:sp>
    </p:spTree>
    <p:extLst>
      <p:ext uri="{BB962C8B-B14F-4D97-AF65-F5344CB8AC3E}">
        <p14:creationId xmlns:p14="http://schemas.microsoft.com/office/powerpoint/2010/main" val="202041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63DA2-E9C8-50AB-F179-D3EE3EC88EBE}"/>
              </a:ext>
            </a:extLst>
          </p:cNvPr>
          <p:cNvSpPr>
            <a:spLocks noGrp="1"/>
          </p:cNvSpPr>
          <p:nvPr>
            <p:ph type="body" idx="1"/>
          </p:nvPr>
        </p:nvSpPr>
        <p:spPr>
          <a:xfrm>
            <a:off x="203861" y="2581455"/>
            <a:ext cx="8723040" cy="3743564"/>
          </a:xfrm>
        </p:spPr>
        <p:txBody>
          <a:bodyPr vert="horz" lIns="91440" tIns="45720" rIns="91440" bIns="45720" anchor="t">
            <a:noAutofit/>
          </a:bodyPr>
          <a:lstStyle/>
          <a:p>
            <a:pPr marL="285750" indent="-160020" algn="l">
              <a:spcBef>
                <a:spcPts val="0"/>
              </a:spcBef>
              <a:buFont typeface="Arial"/>
              <a:buChar char="•"/>
            </a:pPr>
            <a:r>
              <a:rPr lang="en-GB" sz="2000" cap="none" dirty="0">
                <a:solidFill>
                  <a:schemeClr val="bg2">
                    <a:lumMod val="10000"/>
                  </a:schemeClr>
                </a:solidFill>
                <a:latin typeface="Georgia"/>
                <a:cs typeface="Arial"/>
              </a:rPr>
              <a:t>Children will sit three tests: paper 1, paper 2 and paper 3.</a:t>
            </a:r>
            <a:endParaRPr lang="en-US" sz="2000" cap="none">
              <a:solidFill>
                <a:schemeClr val="bg2">
                  <a:lumMod val="10000"/>
                </a:schemeClr>
              </a:solidFill>
              <a:latin typeface="Georgia"/>
              <a:cs typeface="Arial"/>
            </a:endParaRPr>
          </a:p>
          <a:p>
            <a:pPr marL="285750" indent="-160020" algn="l">
              <a:spcBef>
                <a:spcPts val="0"/>
              </a:spcBef>
              <a:buFont typeface="Arial"/>
              <a:buChar char="•"/>
            </a:pPr>
            <a:endParaRPr lang="en-GB" sz="2000" dirty="0">
              <a:solidFill>
                <a:srgbClr val="000000"/>
              </a:solidFill>
              <a:latin typeface="Georgia"/>
              <a:cs typeface="Arial"/>
            </a:endParaRPr>
          </a:p>
          <a:p>
            <a:pPr marL="285750" indent="-160020" algn="l">
              <a:spcBef>
                <a:spcPts val="0"/>
              </a:spcBef>
              <a:buFont typeface="Arial"/>
              <a:buChar char="•"/>
            </a:pPr>
            <a:r>
              <a:rPr lang="en-GB" sz="2000" cap="none" dirty="0">
                <a:solidFill>
                  <a:schemeClr val="bg2">
                    <a:lumMod val="10000"/>
                  </a:schemeClr>
                </a:solidFill>
                <a:latin typeface="Georgia"/>
                <a:cs typeface="Arial"/>
              </a:rPr>
              <a:t>Paper 1 is an arithmetic test lasting for 30 minutes, covering calculation methods for all operations, including use of fractions, percentages and decimals.</a:t>
            </a:r>
            <a:endParaRPr lang="en-US" sz="2000" cap="none">
              <a:solidFill>
                <a:schemeClr val="bg2">
                  <a:lumMod val="10000"/>
                </a:schemeClr>
              </a:solidFill>
              <a:latin typeface="Georgia"/>
              <a:cs typeface="Arial"/>
            </a:endParaRPr>
          </a:p>
          <a:p>
            <a:pPr marL="182245" algn="l">
              <a:spcBef>
                <a:spcPts val="0"/>
              </a:spcBef>
            </a:pPr>
            <a:endParaRPr lang="en-GB" sz="2000" dirty="0">
              <a:solidFill>
                <a:srgbClr val="000000"/>
              </a:solidFill>
              <a:latin typeface="Georgia"/>
              <a:cs typeface="Arial"/>
            </a:endParaRPr>
          </a:p>
          <a:p>
            <a:pPr marL="285750" indent="-160020" algn="l">
              <a:spcBef>
                <a:spcPts val="0"/>
              </a:spcBef>
              <a:buFont typeface="Arial"/>
              <a:buChar char="•"/>
            </a:pPr>
            <a:r>
              <a:rPr lang="en-GB" sz="2000" cap="none" dirty="0">
                <a:solidFill>
                  <a:schemeClr val="bg2">
                    <a:lumMod val="10000"/>
                  </a:schemeClr>
                </a:solidFill>
                <a:latin typeface="Georgia"/>
                <a:cs typeface="Arial"/>
              </a:rPr>
              <a:t>Papers 2 and 3 cover ‘problem solving and reasoning’, each lasting for 40 minutes. Pupils will still require calculation skills but will need to answer questions in context and decide what is required to find a solution.</a:t>
            </a:r>
            <a:endParaRPr lang="en-US" sz="2000" cap="none">
              <a:solidFill>
                <a:schemeClr val="bg2">
                  <a:lumMod val="10000"/>
                </a:schemeClr>
              </a:solidFill>
              <a:latin typeface="Georgia"/>
              <a:cs typeface="Arial"/>
            </a:endParaRPr>
          </a:p>
          <a:p>
            <a:endParaRPr lang="en-GB" dirty="0"/>
          </a:p>
        </p:txBody>
      </p:sp>
      <p:sp>
        <p:nvSpPr>
          <p:cNvPr id="2" name="Title 1">
            <a:extLst>
              <a:ext uri="{FF2B5EF4-FFF2-40B4-BE49-F238E27FC236}">
                <a16:creationId xmlns:a16="http://schemas.microsoft.com/office/drawing/2014/main" id="{77CB90A6-465C-D185-38C8-34703D0E96F9}"/>
              </a:ext>
            </a:extLst>
          </p:cNvPr>
          <p:cNvSpPr>
            <a:spLocks noGrp="1"/>
          </p:cNvSpPr>
          <p:nvPr>
            <p:ph type="title"/>
          </p:nvPr>
        </p:nvSpPr>
        <p:spPr/>
        <p:txBody>
          <a:bodyPr vert="horz" lIns="91440" tIns="45720" rIns="91440" bIns="45720" anchor="b">
            <a:normAutofit/>
          </a:bodyPr>
          <a:lstStyle/>
          <a:p>
            <a:r>
              <a:rPr lang="en-GB" dirty="0"/>
              <a:t>Mathematics</a:t>
            </a:r>
          </a:p>
        </p:txBody>
      </p:sp>
    </p:spTree>
    <p:extLst>
      <p:ext uri="{BB962C8B-B14F-4D97-AF65-F5344CB8AC3E}">
        <p14:creationId xmlns:p14="http://schemas.microsoft.com/office/powerpoint/2010/main" val="397639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99962E-89D7-D144-1109-EA3D4DA37A30}"/>
              </a:ext>
            </a:extLst>
          </p:cNvPr>
          <p:cNvSpPr>
            <a:spLocks noGrp="1"/>
          </p:cNvSpPr>
          <p:nvPr>
            <p:ph type="title"/>
          </p:nvPr>
        </p:nvSpPr>
        <p:spPr>
          <a:xfrm>
            <a:off x="722313" y="371655"/>
            <a:ext cx="7772400" cy="995633"/>
          </a:xfrm>
        </p:spPr>
        <p:txBody>
          <a:bodyPr vert="horz" lIns="91440" tIns="45720" rIns="91440" bIns="45720" anchor="b">
            <a:normAutofit/>
          </a:bodyPr>
          <a:lstStyle/>
          <a:p>
            <a:r>
              <a:rPr lang="en-GB" dirty="0"/>
              <a:t>SATs Questions</a:t>
            </a:r>
          </a:p>
        </p:txBody>
      </p:sp>
      <p:pic>
        <p:nvPicPr>
          <p:cNvPr id="4" name="Picture 3" descr="A screenshot of a math exercise&#10;&#10;Description automatically generated">
            <a:extLst>
              <a:ext uri="{FF2B5EF4-FFF2-40B4-BE49-F238E27FC236}">
                <a16:creationId xmlns:a16="http://schemas.microsoft.com/office/drawing/2014/main" id="{25A99A8A-833C-6495-1AF7-A418EBDB6E7E}"/>
              </a:ext>
            </a:extLst>
          </p:cNvPr>
          <p:cNvPicPr>
            <a:picLocks noChangeAspect="1"/>
          </p:cNvPicPr>
          <p:nvPr/>
        </p:nvPicPr>
        <p:blipFill>
          <a:blip r:embed="rId2"/>
          <a:stretch>
            <a:fillRect/>
          </a:stretch>
        </p:blipFill>
        <p:spPr>
          <a:xfrm>
            <a:off x="1357223" y="1560483"/>
            <a:ext cx="6537384" cy="4739855"/>
          </a:xfrm>
          <a:prstGeom prst="rect">
            <a:avLst/>
          </a:prstGeom>
        </p:spPr>
      </p:pic>
    </p:spTree>
    <p:extLst>
      <p:ext uri="{BB962C8B-B14F-4D97-AF65-F5344CB8AC3E}">
        <p14:creationId xmlns:p14="http://schemas.microsoft.com/office/powerpoint/2010/main" val="4186444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99962E-89D7-D144-1109-EA3D4DA37A30}"/>
              </a:ext>
            </a:extLst>
          </p:cNvPr>
          <p:cNvSpPr>
            <a:spLocks noGrp="1"/>
          </p:cNvSpPr>
          <p:nvPr>
            <p:ph type="title"/>
          </p:nvPr>
        </p:nvSpPr>
        <p:spPr>
          <a:xfrm>
            <a:off x="722313" y="371655"/>
            <a:ext cx="7772400" cy="995633"/>
          </a:xfrm>
        </p:spPr>
        <p:txBody>
          <a:bodyPr vert="horz" lIns="91440" tIns="45720" rIns="91440" bIns="45720" anchor="b">
            <a:normAutofit/>
          </a:bodyPr>
          <a:lstStyle/>
          <a:p>
            <a:r>
              <a:rPr lang="en-GB" dirty="0"/>
              <a:t>SATs Questions</a:t>
            </a:r>
          </a:p>
        </p:txBody>
      </p:sp>
      <p:pic>
        <p:nvPicPr>
          <p:cNvPr id="2" name="Picture 1" descr="A screenshot of a math test&#10;&#10;Description automatically generated">
            <a:extLst>
              <a:ext uri="{FF2B5EF4-FFF2-40B4-BE49-F238E27FC236}">
                <a16:creationId xmlns:a16="http://schemas.microsoft.com/office/drawing/2014/main" id="{BA93DF67-9F51-2A75-3384-BDF8C5A82D1A}"/>
              </a:ext>
            </a:extLst>
          </p:cNvPr>
          <p:cNvPicPr>
            <a:picLocks noChangeAspect="1"/>
          </p:cNvPicPr>
          <p:nvPr/>
        </p:nvPicPr>
        <p:blipFill>
          <a:blip r:embed="rId2"/>
          <a:stretch>
            <a:fillRect/>
          </a:stretch>
        </p:blipFill>
        <p:spPr>
          <a:xfrm>
            <a:off x="1241665" y="1469635"/>
            <a:ext cx="6843981" cy="4619624"/>
          </a:xfrm>
          <a:prstGeom prst="rect">
            <a:avLst/>
          </a:prstGeom>
        </p:spPr>
      </p:pic>
    </p:spTree>
    <p:extLst>
      <p:ext uri="{BB962C8B-B14F-4D97-AF65-F5344CB8AC3E}">
        <p14:creationId xmlns:p14="http://schemas.microsoft.com/office/powerpoint/2010/main" val="3156895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99962E-89D7-D144-1109-EA3D4DA37A30}"/>
              </a:ext>
            </a:extLst>
          </p:cNvPr>
          <p:cNvSpPr>
            <a:spLocks noGrp="1"/>
          </p:cNvSpPr>
          <p:nvPr>
            <p:ph type="title"/>
          </p:nvPr>
        </p:nvSpPr>
        <p:spPr>
          <a:xfrm>
            <a:off x="722313" y="371655"/>
            <a:ext cx="7772400" cy="995633"/>
          </a:xfrm>
        </p:spPr>
        <p:txBody>
          <a:bodyPr vert="horz" lIns="91440" tIns="45720" rIns="91440" bIns="45720" anchor="b">
            <a:normAutofit/>
          </a:bodyPr>
          <a:lstStyle/>
          <a:p>
            <a:r>
              <a:rPr lang="en-GB" dirty="0"/>
              <a:t>SATs Questions</a:t>
            </a:r>
          </a:p>
        </p:txBody>
      </p:sp>
      <p:pic>
        <p:nvPicPr>
          <p:cNvPr id="4" name="Picture 3" descr="A screenshot of a math test&#10;&#10;Description automatically generated">
            <a:extLst>
              <a:ext uri="{FF2B5EF4-FFF2-40B4-BE49-F238E27FC236}">
                <a16:creationId xmlns:a16="http://schemas.microsoft.com/office/drawing/2014/main" id="{B43C3860-5476-39AD-CACE-EA15E20A5EB7}"/>
              </a:ext>
            </a:extLst>
          </p:cNvPr>
          <p:cNvPicPr>
            <a:picLocks noChangeAspect="1"/>
          </p:cNvPicPr>
          <p:nvPr/>
        </p:nvPicPr>
        <p:blipFill>
          <a:blip r:embed="rId2"/>
          <a:stretch>
            <a:fillRect/>
          </a:stretch>
        </p:blipFill>
        <p:spPr>
          <a:xfrm>
            <a:off x="871807" y="1617453"/>
            <a:ext cx="7486650" cy="4572000"/>
          </a:xfrm>
          <a:prstGeom prst="rect">
            <a:avLst/>
          </a:prstGeom>
        </p:spPr>
      </p:pic>
    </p:spTree>
    <p:extLst>
      <p:ext uri="{BB962C8B-B14F-4D97-AF65-F5344CB8AC3E}">
        <p14:creationId xmlns:p14="http://schemas.microsoft.com/office/powerpoint/2010/main" val="358176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99962E-89D7-D144-1109-EA3D4DA37A30}"/>
              </a:ext>
            </a:extLst>
          </p:cNvPr>
          <p:cNvSpPr>
            <a:spLocks noGrp="1"/>
          </p:cNvSpPr>
          <p:nvPr>
            <p:ph type="title"/>
          </p:nvPr>
        </p:nvSpPr>
        <p:spPr>
          <a:xfrm>
            <a:off x="722313" y="371655"/>
            <a:ext cx="7772400" cy="995633"/>
          </a:xfrm>
        </p:spPr>
        <p:txBody>
          <a:bodyPr vert="horz" lIns="91440" tIns="45720" rIns="91440" bIns="45720" anchor="b">
            <a:normAutofit/>
          </a:bodyPr>
          <a:lstStyle/>
          <a:p>
            <a:r>
              <a:rPr lang="en-GB" dirty="0"/>
              <a:t>Mathematics at Home</a:t>
            </a:r>
          </a:p>
        </p:txBody>
      </p:sp>
      <p:sp>
        <p:nvSpPr>
          <p:cNvPr id="5" name="TextBox 4">
            <a:extLst>
              <a:ext uri="{FF2B5EF4-FFF2-40B4-BE49-F238E27FC236}">
                <a16:creationId xmlns:a16="http://schemas.microsoft.com/office/drawing/2014/main" id="{89AA8B34-E8A1-99E8-B51B-4565F343B926}"/>
              </a:ext>
            </a:extLst>
          </p:cNvPr>
          <p:cNvSpPr txBox="1"/>
          <p:nvPr/>
        </p:nvSpPr>
        <p:spPr>
          <a:xfrm>
            <a:off x="256636" y="2553419"/>
            <a:ext cx="8716991"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25145" indent="-342900">
              <a:buFont typeface="Arial"/>
              <a:buChar char="•"/>
            </a:pPr>
            <a:r>
              <a:rPr lang="en-GB" sz="2400" dirty="0">
                <a:solidFill>
                  <a:srgbClr val="1C1911"/>
                </a:solidFill>
                <a:latin typeface="Georgia"/>
                <a:cs typeface="Arial"/>
              </a:rPr>
              <a:t>Make sure your children know all multiplication facts up to 12 x 12 and associated division facts.</a:t>
            </a:r>
            <a:r>
              <a:rPr lang="en-US" sz="2400" dirty="0">
                <a:latin typeface="Georgia"/>
                <a:cs typeface="Arial"/>
              </a:rPr>
              <a:t>​ If they don't, they will need a lot of support to understand concepts such as: fractions, ratio and proportion, probability and will be very slow to calculate any multiplication or division questions. T T Rock Stars is very popular in school and can be used at home too.</a:t>
            </a:r>
            <a:endParaRPr lang="en-US"/>
          </a:p>
          <a:p>
            <a:pPr marL="639445" indent="-457200">
              <a:buFont typeface="Arial"/>
              <a:buChar char="•"/>
            </a:pPr>
            <a:endParaRPr lang="en-GB" sz="2600" dirty="0">
              <a:latin typeface="BPreplay"/>
              <a:cs typeface="Arial"/>
            </a:endParaRPr>
          </a:p>
          <a:p>
            <a:pPr marL="342900" indent="-342900">
              <a:buFont typeface="Arial"/>
              <a:buChar char="•"/>
            </a:pPr>
            <a:r>
              <a:rPr lang="en-GB" sz="2400" dirty="0">
                <a:solidFill>
                  <a:srgbClr val="1C1911"/>
                </a:solidFill>
                <a:latin typeface="Georgia"/>
                <a:cs typeface="Arial"/>
              </a:rPr>
              <a:t>  Look over test papers that come home – I often list a few questions that I think your child could have another go at.</a:t>
            </a:r>
            <a:r>
              <a:rPr lang="en-US" sz="2400" dirty="0">
                <a:solidFill>
                  <a:srgbClr val="1C1911"/>
                </a:solidFill>
                <a:latin typeface="Georgia"/>
                <a:cs typeface="Arial"/>
              </a:rPr>
              <a:t>​</a:t>
            </a:r>
          </a:p>
        </p:txBody>
      </p:sp>
    </p:spTree>
    <p:extLst>
      <p:ext uri="{BB962C8B-B14F-4D97-AF65-F5344CB8AC3E}">
        <p14:creationId xmlns:p14="http://schemas.microsoft.com/office/powerpoint/2010/main" val="339531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vert="horz" lIns="91440" tIns="45720" rIns="91440" bIns="45720" anchor="b">
            <a:normAutofit/>
          </a:bodyPr>
          <a:lstStyle/>
          <a:p>
            <a:r>
              <a:rPr lang="en-GB" dirty="0" err="1"/>
              <a:t>Meadgate</a:t>
            </a:r>
            <a:r>
              <a:rPr lang="en-GB" dirty="0"/>
              <a:t> Website – Year 5 and 6 Pages</a:t>
            </a:r>
          </a:p>
        </p:txBody>
      </p:sp>
      <p:pic>
        <p:nvPicPr>
          <p:cNvPr id="2052" name="Picture 4"/>
          <p:cNvPicPr>
            <a:picLocks noGrp="1" noChangeAspect="1" noChangeArrowheads="1"/>
          </p:cNvPicPr>
          <p:nvPr>
            <p:ph sz="quarter" idx="1"/>
          </p:nvPr>
        </p:nvPicPr>
        <p:blipFill>
          <a:blip r:embed="rId2" cstate="print"/>
          <a:srcRect/>
          <a:stretch>
            <a:fillRect/>
          </a:stretch>
        </p:blipFill>
        <p:spPr bwMode="auto">
          <a:xfrm>
            <a:off x="2761744" y="1632637"/>
            <a:ext cx="2181225" cy="314325"/>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7337945" y="1572503"/>
            <a:ext cx="1000125" cy="361950"/>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7395333" y="2317622"/>
            <a:ext cx="1440160" cy="1169239"/>
          </a:xfrm>
          <a:prstGeom prst="rect">
            <a:avLst/>
          </a:prstGeom>
          <a:noFill/>
          <a:ln w="12700">
            <a:solidFill>
              <a:srgbClr val="C00000"/>
            </a:solidFill>
            <a:miter lim="800000"/>
            <a:headEnd/>
            <a:tailEnd/>
          </a:ln>
        </p:spPr>
      </p:pic>
      <p:sp>
        <p:nvSpPr>
          <p:cNvPr id="13" name="TextBox 12"/>
          <p:cNvSpPr txBox="1"/>
          <p:nvPr/>
        </p:nvSpPr>
        <p:spPr>
          <a:xfrm>
            <a:off x="467544" y="1574886"/>
            <a:ext cx="8517419" cy="6186309"/>
          </a:xfrm>
          <a:prstGeom prst="rect">
            <a:avLst/>
          </a:prstGeom>
          <a:noFill/>
        </p:spPr>
        <p:txBody>
          <a:bodyPr wrap="square" lIns="91440" tIns="45720" rIns="91440" bIns="45720" rtlCol="0" anchor="t">
            <a:spAutoFit/>
          </a:bodyPr>
          <a:lstStyle/>
          <a:p>
            <a:r>
              <a:rPr lang="en-GB" dirty="0" err="1"/>
              <a:t>Meadgate</a:t>
            </a:r>
            <a:r>
              <a:rPr lang="en-GB" dirty="0"/>
              <a:t> website                                                                      Click on </a:t>
            </a:r>
          </a:p>
          <a:p>
            <a:endParaRPr lang="en-GB" dirty="0"/>
          </a:p>
          <a:p>
            <a:r>
              <a:rPr lang="en-GB" dirty="0"/>
              <a:t>and select class pages</a:t>
            </a:r>
          </a:p>
          <a:p>
            <a:r>
              <a:rPr lang="en-GB" dirty="0"/>
              <a:t>Then click on Year 5 or Year 6</a:t>
            </a:r>
          </a:p>
          <a:p>
            <a:endParaRPr lang="en-GB" dirty="0"/>
          </a:p>
          <a:p>
            <a:r>
              <a:rPr lang="en-GB" dirty="0"/>
              <a:t>And you will find your </a:t>
            </a:r>
          </a:p>
          <a:p>
            <a:r>
              <a:rPr lang="en-GB" dirty="0"/>
              <a:t>child's class.</a:t>
            </a:r>
          </a:p>
          <a:p>
            <a:endParaRPr lang="en-GB" dirty="0"/>
          </a:p>
          <a:p>
            <a:endParaRPr lang="en-GB" dirty="0"/>
          </a:p>
          <a:p>
            <a:endParaRPr lang="en-GB" dirty="0"/>
          </a:p>
          <a:p>
            <a:endParaRPr lang="en-GB" dirty="0"/>
          </a:p>
          <a:p>
            <a:endParaRPr lang="en-GB" dirty="0"/>
          </a:p>
          <a:p>
            <a:endParaRPr lang="en-GB"/>
          </a:p>
          <a:p>
            <a:endParaRPr lang="en-GB" dirty="0"/>
          </a:p>
          <a:p>
            <a:endParaRPr lang="en-GB" dirty="0"/>
          </a:p>
          <a:p>
            <a:endParaRPr lang="en-GB" dirty="0"/>
          </a:p>
          <a:p>
            <a:r>
              <a:rPr lang="en-GB" dirty="0"/>
              <a:t>There are links to our curriculum and other websites that can help your child with their learning.</a:t>
            </a:r>
          </a:p>
          <a:p>
            <a:endParaRPr lang="en-GB" dirty="0"/>
          </a:p>
          <a:p>
            <a:endParaRPr lang="en-GB" dirty="0"/>
          </a:p>
          <a:p>
            <a:endParaRPr lang="en-GB" dirty="0"/>
          </a:p>
          <a:p>
            <a:endParaRPr lang="en-GB" dirty="0"/>
          </a:p>
        </p:txBody>
      </p:sp>
      <p:pic>
        <p:nvPicPr>
          <p:cNvPr id="2" name="Picture 1" descr="A blue background with text&#10;&#10;Description automatically generated">
            <a:extLst>
              <a:ext uri="{FF2B5EF4-FFF2-40B4-BE49-F238E27FC236}">
                <a16:creationId xmlns:a16="http://schemas.microsoft.com/office/drawing/2014/main" id="{2621D567-9F5F-9539-DFEB-3300C1455693}"/>
              </a:ext>
            </a:extLst>
          </p:cNvPr>
          <p:cNvPicPr>
            <a:picLocks noChangeAspect="1"/>
          </p:cNvPicPr>
          <p:nvPr/>
        </p:nvPicPr>
        <p:blipFill>
          <a:blip r:embed="rId5"/>
          <a:stretch>
            <a:fillRect/>
          </a:stretch>
        </p:blipFill>
        <p:spPr>
          <a:xfrm>
            <a:off x="5628736" y="3986140"/>
            <a:ext cx="3202557" cy="1624606"/>
          </a:xfrm>
          <a:prstGeom prst="rect">
            <a:avLst/>
          </a:prstGeom>
          <a:ln w="28575">
            <a:solidFill>
              <a:srgbClr val="C00000"/>
            </a:solidFill>
          </a:ln>
        </p:spPr>
      </p:pic>
      <p:pic>
        <p:nvPicPr>
          <p:cNvPr id="3" name="Picture 2" descr="A cartoon of a child in a plane&#10;&#10;Description automatically generated">
            <a:extLst>
              <a:ext uri="{FF2B5EF4-FFF2-40B4-BE49-F238E27FC236}">
                <a16:creationId xmlns:a16="http://schemas.microsoft.com/office/drawing/2014/main" id="{08A09B2E-2A3C-1DBB-63B7-AFE19D656A9A}"/>
              </a:ext>
            </a:extLst>
          </p:cNvPr>
          <p:cNvPicPr>
            <a:picLocks noChangeAspect="1"/>
          </p:cNvPicPr>
          <p:nvPr/>
        </p:nvPicPr>
        <p:blipFill>
          <a:blip r:embed="rId6"/>
          <a:stretch>
            <a:fillRect/>
          </a:stretch>
        </p:blipFill>
        <p:spPr>
          <a:xfrm>
            <a:off x="3908034" y="2316012"/>
            <a:ext cx="1511241" cy="1169239"/>
          </a:xfrm>
          <a:prstGeom prst="rect">
            <a:avLst/>
          </a:prstGeom>
          <a:ln w="28575">
            <a:solidFill>
              <a:srgbClr val="C00000"/>
            </a:solidFill>
          </a:ln>
        </p:spPr>
      </p:pic>
      <p:pic>
        <p:nvPicPr>
          <p:cNvPr id="4" name="Picture 3" descr="A cartoon of a child sitting on a tree branch with a chameleon&#10;&#10;Description automatically generated">
            <a:extLst>
              <a:ext uri="{FF2B5EF4-FFF2-40B4-BE49-F238E27FC236}">
                <a16:creationId xmlns:a16="http://schemas.microsoft.com/office/drawing/2014/main" id="{303E17FA-FD0B-8B08-67B8-2519F4238064}"/>
              </a:ext>
            </a:extLst>
          </p:cNvPr>
          <p:cNvPicPr>
            <a:picLocks noChangeAspect="1"/>
          </p:cNvPicPr>
          <p:nvPr/>
        </p:nvPicPr>
        <p:blipFill>
          <a:blip r:embed="rId7"/>
          <a:stretch>
            <a:fillRect/>
          </a:stretch>
        </p:blipFill>
        <p:spPr>
          <a:xfrm>
            <a:off x="2461763" y="3615456"/>
            <a:ext cx="2958861" cy="2085616"/>
          </a:xfrm>
          <a:prstGeom prst="rect">
            <a:avLst/>
          </a:prstGeom>
          <a:ln w="28575">
            <a:solidFill>
              <a:srgbClr val="C00000"/>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7992888" cy="5078313"/>
          </a:xfrm>
          <a:prstGeom prst="rect">
            <a:avLst/>
          </a:prstGeom>
          <a:noFill/>
        </p:spPr>
        <p:txBody>
          <a:bodyPr wrap="square" lIns="91440" tIns="45720" rIns="91440" bIns="45720" rtlCol="0" anchor="t">
            <a:spAutoFit/>
          </a:bodyPr>
          <a:lstStyle/>
          <a:p>
            <a:r>
              <a:rPr lang="en-GB" sz="3200" dirty="0">
                <a:solidFill>
                  <a:srgbClr val="FF0000"/>
                </a:solidFill>
              </a:rPr>
              <a:t>We encourage Year 5 and 6 children to be:</a:t>
            </a:r>
          </a:p>
          <a:p>
            <a:endParaRPr lang="en-GB" sz="1200" dirty="0"/>
          </a:p>
          <a:p>
            <a:pPr marL="285750" indent="-285750">
              <a:buFont typeface="Arial" pitchFamily="34" charset="0"/>
              <a:buChar char="•"/>
            </a:pPr>
            <a:r>
              <a:rPr lang="en-GB" sz="2800" dirty="0"/>
              <a:t>good communicators</a:t>
            </a:r>
          </a:p>
          <a:p>
            <a:pPr marL="285750" indent="-285750">
              <a:buFont typeface="Arial" pitchFamily="34" charset="0"/>
              <a:buChar char="•"/>
            </a:pPr>
            <a:r>
              <a:rPr lang="en-GB" sz="2800" dirty="0"/>
              <a:t>enthusiastic learners</a:t>
            </a:r>
          </a:p>
          <a:p>
            <a:pPr marL="285750" indent="-285750">
              <a:buFont typeface="Arial" pitchFamily="34" charset="0"/>
              <a:buChar char="•"/>
            </a:pPr>
            <a:r>
              <a:rPr lang="en-GB" sz="2800" dirty="0"/>
              <a:t>creative thinkers</a:t>
            </a:r>
          </a:p>
          <a:p>
            <a:pPr marL="285750" indent="-285750">
              <a:buFont typeface="Arial" pitchFamily="34" charset="0"/>
              <a:buChar char="•"/>
            </a:pPr>
            <a:r>
              <a:rPr lang="en-GB" sz="2800" dirty="0"/>
              <a:t>confident</a:t>
            </a:r>
          </a:p>
          <a:p>
            <a:pPr marL="285750" indent="-285750">
              <a:buFont typeface="Arial" pitchFamily="34" charset="0"/>
              <a:buChar char="•"/>
            </a:pPr>
            <a:r>
              <a:rPr lang="en-GB" sz="2800" dirty="0"/>
              <a:t>caring and helpful to others</a:t>
            </a:r>
          </a:p>
          <a:p>
            <a:pPr marL="285750" indent="-285750">
              <a:buFont typeface="Arial" pitchFamily="34" charset="0"/>
              <a:buChar char="•"/>
            </a:pPr>
            <a:r>
              <a:rPr lang="en-GB" sz="2800" dirty="0"/>
              <a:t>independent</a:t>
            </a:r>
          </a:p>
          <a:p>
            <a:pPr marL="285750" indent="-285750">
              <a:buFont typeface="Arial" pitchFamily="34" charset="0"/>
              <a:buChar char="•"/>
            </a:pPr>
            <a:r>
              <a:rPr lang="en-GB" sz="2800" dirty="0"/>
              <a:t>polite with good manners</a:t>
            </a:r>
          </a:p>
          <a:p>
            <a:pPr marL="285750" indent="-285750">
              <a:buFont typeface="Arial" pitchFamily="34" charset="0"/>
              <a:buChar char="•"/>
            </a:pPr>
            <a:r>
              <a:rPr lang="en-GB" sz="2800" dirty="0"/>
              <a:t>able to persevere</a:t>
            </a:r>
          </a:p>
          <a:p>
            <a:pPr marL="285750" indent="-285750">
              <a:buFont typeface="Arial" pitchFamily="34" charset="0"/>
              <a:buChar char="•"/>
            </a:pPr>
            <a:r>
              <a:rPr lang="en-GB" sz="2800" dirty="0"/>
              <a:t>not afraid to make mistakes</a:t>
            </a:r>
          </a:p>
          <a:p>
            <a:pPr marL="285750" indent="-285750">
              <a:buFont typeface="Arial" pitchFamily="34" charset="0"/>
              <a:buChar char="•"/>
            </a:pPr>
            <a:r>
              <a:rPr lang="en-GB" sz="2800" dirty="0"/>
              <a:t>willing to take risks.</a:t>
            </a:r>
          </a:p>
        </p:txBody>
      </p:sp>
    </p:spTree>
    <p:extLst>
      <p:ext uri="{BB962C8B-B14F-4D97-AF65-F5344CB8AC3E}">
        <p14:creationId xmlns:p14="http://schemas.microsoft.com/office/powerpoint/2010/main" val="245362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The Prefect System</a:t>
            </a:r>
          </a:p>
        </p:txBody>
      </p:sp>
      <p:sp>
        <p:nvSpPr>
          <p:cNvPr id="3" name="Content Placeholder 2"/>
          <p:cNvSpPr>
            <a:spLocks noGrp="1"/>
          </p:cNvSpPr>
          <p:nvPr>
            <p:ph sz="quarter" idx="1"/>
          </p:nvPr>
        </p:nvSpPr>
        <p:spPr/>
        <p:txBody>
          <a:bodyPr vert="horz" lIns="91440" tIns="45720" rIns="91440" bIns="45720" anchor="t">
            <a:normAutofit lnSpcReduction="10000"/>
          </a:bodyPr>
          <a:lstStyle/>
          <a:p>
            <a:pPr>
              <a:buNone/>
            </a:pPr>
            <a:r>
              <a:rPr lang="en-GB" dirty="0"/>
              <a:t>We invite pupils in Year 6 to become prefects when they:</a:t>
            </a:r>
          </a:p>
          <a:p>
            <a:pPr>
              <a:buNone/>
            </a:pPr>
            <a:endParaRPr lang="en-GB" dirty="0"/>
          </a:p>
          <a:p>
            <a:r>
              <a:rPr lang="en-GB" dirty="0"/>
              <a:t>are showing these qualities</a:t>
            </a:r>
          </a:p>
          <a:p>
            <a:pPr>
              <a:buNone/>
            </a:pPr>
            <a:r>
              <a:rPr lang="en-GB" dirty="0"/>
              <a:t> </a:t>
            </a:r>
          </a:p>
          <a:p>
            <a:r>
              <a:rPr lang="en-GB" dirty="0"/>
              <a:t>have proved themselves to be an excellent example to others - both in the classroom and around the school</a:t>
            </a:r>
          </a:p>
          <a:p>
            <a:pPr>
              <a:buNone/>
            </a:pPr>
            <a:endParaRPr lang="en-GB" dirty="0"/>
          </a:p>
          <a:p>
            <a:r>
              <a:rPr lang="en-GB" dirty="0"/>
              <a:t>and are working their socks off in class...quietly!</a:t>
            </a:r>
          </a:p>
          <a:p>
            <a:pPr>
              <a:buNone/>
            </a:pPr>
            <a:endParaRPr lang="en-GB" dirty="0"/>
          </a:p>
        </p:txBody>
      </p:sp>
      <p:pic>
        <p:nvPicPr>
          <p:cNvPr id="4" name="Picture 3" descr="SB013Y.jpg"/>
          <p:cNvPicPr>
            <a:picLocks noChangeAspect="1"/>
          </p:cNvPicPr>
          <p:nvPr/>
        </p:nvPicPr>
        <p:blipFill>
          <a:blip r:embed="rId2" cstate="print"/>
          <a:stretch>
            <a:fillRect/>
          </a:stretch>
        </p:blipFill>
        <p:spPr>
          <a:xfrm>
            <a:off x="7308304" y="332656"/>
            <a:ext cx="914400" cy="914400"/>
          </a:xfrm>
          <a:prstGeom prst="rect">
            <a:avLst/>
          </a:prstGeom>
        </p:spPr>
      </p:pic>
    </p:spTree>
    <p:extLst>
      <p:ext uri="{BB962C8B-B14F-4D97-AF65-F5344CB8AC3E}">
        <p14:creationId xmlns:p14="http://schemas.microsoft.com/office/powerpoint/2010/main" val="913019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476672"/>
            <a:ext cx="8534400" cy="510880"/>
          </a:xfrm>
        </p:spPr>
        <p:txBody>
          <a:bodyPr>
            <a:normAutofit fontScale="90000"/>
          </a:bodyPr>
          <a:lstStyle/>
          <a:p>
            <a:br>
              <a:rPr lang="en-GB" dirty="0"/>
            </a:br>
            <a:r>
              <a:rPr lang="en-GB" b="1" dirty="0"/>
              <a:t>The Prefects’ Role</a:t>
            </a:r>
          </a:p>
        </p:txBody>
      </p:sp>
      <p:sp>
        <p:nvSpPr>
          <p:cNvPr id="5" name="Text Placeholder 4"/>
          <p:cNvSpPr>
            <a:spLocks noGrp="1"/>
          </p:cNvSpPr>
          <p:nvPr>
            <p:ph sz="quarter" idx="1"/>
          </p:nvPr>
        </p:nvSpPr>
        <p:spPr/>
        <p:txBody>
          <a:bodyPr>
            <a:noAutofit/>
          </a:bodyPr>
          <a:lstStyle/>
          <a:p>
            <a:pPr algn="l">
              <a:buFont typeface="Arial" charset="0"/>
              <a:buChar char="•"/>
            </a:pPr>
            <a:r>
              <a:rPr lang="en-GB" sz="2800" cap="none" dirty="0"/>
              <a:t>to act as a role model for pupils and promote the ethos and values of Meadgate Primary School</a:t>
            </a:r>
          </a:p>
          <a:p>
            <a:pPr algn="l"/>
            <a:endParaRPr lang="en-GB" sz="2800" cap="none" dirty="0"/>
          </a:p>
          <a:p>
            <a:pPr algn="l">
              <a:buFont typeface="Arial" charset="0"/>
              <a:buChar char="•"/>
            </a:pPr>
            <a:r>
              <a:rPr lang="en-GB" sz="2800" cap="none" dirty="0"/>
              <a:t>to carry out prefect duties punctually</a:t>
            </a:r>
          </a:p>
          <a:p>
            <a:pPr algn="l"/>
            <a:endParaRPr lang="en-GB" sz="2800" cap="none" dirty="0"/>
          </a:p>
          <a:p>
            <a:pPr algn="l">
              <a:buFont typeface="Arial" pitchFamily="34" charset="0"/>
              <a:buChar char="•"/>
            </a:pPr>
            <a:r>
              <a:rPr lang="en-GB" sz="2800" cap="none" dirty="0"/>
              <a:t>to assist staff and support children to follow the school rules at all times during the day.</a:t>
            </a:r>
          </a:p>
          <a:p>
            <a:pPr algn="l"/>
            <a:endParaRPr lang="en-GB" sz="2000" cap="none" dirty="0"/>
          </a:p>
        </p:txBody>
      </p:sp>
      <p:pic>
        <p:nvPicPr>
          <p:cNvPr id="6" name="Picture 5" descr="SB013Y.jpg"/>
          <p:cNvPicPr>
            <a:picLocks noChangeAspect="1"/>
          </p:cNvPicPr>
          <p:nvPr/>
        </p:nvPicPr>
        <p:blipFill>
          <a:blip r:embed="rId2" cstate="print"/>
          <a:stretch>
            <a:fillRect/>
          </a:stretch>
        </p:blipFill>
        <p:spPr>
          <a:xfrm>
            <a:off x="7308304" y="332656"/>
            <a:ext cx="914400"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chool schedule&#10;&#10;Description automatically generated">
            <a:extLst>
              <a:ext uri="{FF2B5EF4-FFF2-40B4-BE49-F238E27FC236}">
                <a16:creationId xmlns:a16="http://schemas.microsoft.com/office/drawing/2014/main" id="{CE9E7898-2AC6-13DE-DE2E-3AAC8A8C83A4}"/>
              </a:ext>
            </a:extLst>
          </p:cNvPr>
          <p:cNvPicPr>
            <a:picLocks noChangeAspect="1"/>
          </p:cNvPicPr>
          <p:nvPr/>
        </p:nvPicPr>
        <p:blipFill>
          <a:blip r:embed="rId2"/>
          <a:stretch>
            <a:fillRect/>
          </a:stretch>
        </p:blipFill>
        <p:spPr>
          <a:xfrm>
            <a:off x="720666" y="1226568"/>
            <a:ext cx="7659536" cy="5181241"/>
          </a:xfrm>
          <a:prstGeom prst="rect">
            <a:avLst/>
          </a:prstGeom>
        </p:spPr>
      </p:pic>
      <p:sp>
        <p:nvSpPr>
          <p:cNvPr id="5" name="TextBox 4">
            <a:extLst>
              <a:ext uri="{FF2B5EF4-FFF2-40B4-BE49-F238E27FC236}">
                <a16:creationId xmlns:a16="http://schemas.microsoft.com/office/drawing/2014/main" id="{D573EC8B-5405-5347-7BA5-4AA62D5F1EBB}"/>
              </a:ext>
            </a:extLst>
          </p:cNvPr>
          <p:cNvSpPr txBox="1"/>
          <p:nvPr/>
        </p:nvSpPr>
        <p:spPr>
          <a:xfrm>
            <a:off x="930035" y="512193"/>
            <a:ext cx="72381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solidFill>
                  <a:schemeClr val="bg1"/>
                </a:solidFill>
              </a:rPr>
              <a:t>Current Year 6</a:t>
            </a:r>
            <a:endParaRPr lang="en-US" sz="2800">
              <a:solidFill>
                <a:schemeClr val="bg1"/>
              </a:solidFill>
            </a:endParaRPr>
          </a:p>
        </p:txBody>
      </p:sp>
    </p:spTree>
    <p:extLst>
      <p:ext uri="{BB962C8B-B14F-4D97-AF65-F5344CB8AC3E}">
        <p14:creationId xmlns:p14="http://schemas.microsoft.com/office/powerpoint/2010/main" val="73391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735B48-B327-5026-31C2-6646C8B18240}"/>
              </a:ext>
            </a:extLst>
          </p:cNvPr>
          <p:cNvSpPr txBox="1"/>
          <p:nvPr/>
        </p:nvSpPr>
        <p:spPr>
          <a:xfrm>
            <a:off x="930035" y="512193"/>
            <a:ext cx="72381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solidFill>
                  <a:schemeClr val="bg1"/>
                </a:solidFill>
              </a:rPr>
              <a:t>Current Year 5</a:t>
            </a:r>
            <a:endParaRPr lang="en-US" sz="2800" dirty="0">
              <a:solidFill>
                <a:schemeClr val="bg1"/>
              </a:solidFill>
            </a:endParaRPr>
          </a:p>
        </p:txBody>
      </p:sp>
      <p:pic>
        <p:nvPicPr>
          <p:cNvPr id="8" name="Picture 7" descr="A black text on a white background&#10;&#10;Description automatically generated">
            <a:extLst>
              <a:ext uri="{FF2B5EF4-FFF2-40B4-BE49-F238E27FC236}">
                <a16:creationId xmlns:a16="http://schemas.microsoft.com/office/drawing/2014/main" id="{46AA2E90-4975-C1C7-004E-F0D2164057B0}"/>
              </a:ext>
            </a:extLst>
          </p:cNvPr>
          <p:cNvPicPr>
            <a:picLocks noChangeAspect="1"/>
          </p:cNvPicPr>
          <p:nvPr/>
        </p:nvPicPr>
        <p:blipFill>
          <a:blip r:embed="rId2"/>
          <a:stretch>
            <a:fillRect/>
          </a:stretch>
        </p:blipFill>
        <p:spPr>
          <a:xfrm>
            <a:off x="286739" y="2767013"/>
            <a:ext cx="8646004" cy="1550418"/>
          </a:xfrm>
          <a:prstGeom prst="rect">
            <a:avLst/>
          </a:prstGeom>
        </p:spPr>
      </p:pic>
    </p:spTree>
    <p:extLst>
      <p:ext uri="{BB962C8B-B14F-4D97-AF65-F5344CB8AC3E}">
        <p14:creationId xmlns:p14="http://schemas.microsoft.com/office/powerpoint/2010/main" val="304955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GB" u="sng" dirty="0">
                <a:solidFill>
                  <a:schemeClr val="accent1">
                    <a:lumMod val="75000"/>
                  </a:schemeClr>
                </a:solidFill>
              </a:rPr>
              <a:t>What are Scaled Scores?</a:t>
            </a:r>
          </a:p>
        </p:txBody>
      </p:sp>
      <p:sp>
        <p:nvSpPr>
          <p:cNvPr id="3" name="Content Placeholder 2"/>
          <p:cNvSpPr>
            <a:spLocks noGrp="1"/>
          </p:cNvSpPr>
          <p:nvPr>
            <p:ph sz="quarter" idx="1"/>
          </p:nvPr>
        </p:nvSpPr>
        <p:spPr>
          <a:xfrm>
            <a:off x="301752" y="1386869"/>
            <a:ext cx="8525486" cy="5251329"/>
          </a:xfrm>
        </p:spPr>
        <p:txBody>
          <a:bodyPr vert="horz" lIns="91440" tIns="45720" rIns="91440" bIns="45720" anchor="t">
            <a:noAutofit/>
          </a:bodyPr>
          <a:lstStyle/>
          <a:p>
            <a:pPr indent="-160020">
              <a:spcBef>
                <a:spcPts val="0"/>
              </a:spcBef>
              <a:defRPr/>
            </a:pPr>
            <a:r>
              <a:rPr lang="en-GB" sz="2500" dirty="0"/>
              <a:t>In July of Year 6 each pupil will receive:</a:t>
            </a:r>
            <a:endParaRPr lang="en-US" sz="2500" dirty="0"/>
          </a:p>
          <a:p>
            <a:pPr marL="718820" indent="-177800">
              <a:spcBef>
                <a:spcPts val="0"/>
              </a:spcBef>
              <a:buFont typeface="Courier New,monospace"/>
              <a:buChar char="o"/>
              <a:defRPr/>
            </a:pPr>
            <a:r>
              <a:rPr lang="en-GB" sz="2500" dirty="0"/>
              <a:t>A raw score (number of marks awarded).</a:t>
            </a:r>
            <a:endParaRPr lang="en-US" sz="2500" dirty="0"/>
          </a:p>
          <a:p>
            <a:pPr marL="718820" indent="-177800">
              <a:spcBef>
                <a:spcPts val="0"/>
              </a:spcBef>
              <a:buFont typeface="Courier New,monospace"/>
              <a:buChar char="o"/>
              <a:defRPr/>
            </a:pPr>
            <a:r>
              <a:rPr lang="en-GB" sz="2500" dirty="0"/>
              <a:t>A scaled score in each tested subject.</a:t>
            </a:r>
            <a:endParaRPr lang="en-US" sz="2500" dirty="0"/>
          </a:p>
          <a:p>
            <a:pPr marL="718820" indent="-177800">
              <a:spcBef>
                <a:spcPts val="0"/>
              </a:spcBef>
              <a:buFont typeface="Courier New,monospace"/>
              <a:buChar char="o"/>
              <a:defRPr/>
            </a:pPr>
            <a:r>
              <a:rPr lang="en-GB" sz="2500" dirty="0"/>
              <a:t>Confirmation of whether or not they attained the national standard.</a:t>
            </a:r>
            <a:endParaRPr lang="en-US" sz="2500" dirty="0"/>
          </a:p>
          <a:p>
            <a:pPr marL="718820" indent="-177800">
              <a:spcBef>
                <a:spcPts val="0"/>
              </a:spcBef>
              <a:buFont typeface="Courier New,monospace"/>
              <a:buChar char="o"/>
              <a:defRPr/>
            </a:pPr>
            <a:endParaRPr lang="en-GB" sz="2500" dirty="0"/>
          </a:p>
          <a:p>
            <a:pPr indent="-160020">
              <a:spcBef>
                <a:spcPts val="0"/>
              </a:spcBef>
              <a:defRPr/>
            </a:pPr>
            <a:r>
              <a:rPr lang="en-GB" sz="2500" dirty="0"/>
              <a:t>100 represents the ‘national standard’ or Working At the expected standard. Each pupil’s raw test score will therefore be converted into a score on the scale, either at, above or below 100. We start using this system in Spring of Year 3 on reading tests and track children through KS2.</a:t>
            </a:r>
            <a:endParaRPr lang="en-US" sz="2500" dirty="0"/>
          </a:p>
          <a:p>
            <a:pPr marL="182245">
              <a:spcBef>
                <a:spcPts val="0"/>
              </a:spcBef>
              <a:defRPr/>
            </a:pPr>
            <a:endParaRPr lang="en-GB" sz="2500" dirty="0"/>
          </a:p>
          <a:p>
            <a:pPr indent="-160020">
              <a:spcBef>
                <a:spcPts val="0"/>
              </a:spcBef>
              <a:defRPr/>
            </a:pPr>
            <a:endParaRPr lang="en-GB" sz="2500" dirty="0"/>
          </a:p>
        </p:txBody>
      </p:sp>
    </p:spTree>
    <p:extLst>
      <p:ext uri="{BB962C8B-B14F-4D97-AF65-F5344CB8AC3E}">
        <p14:creationId xmlns:p14="http://schemas.microsoft.com/office/powerpoint/2010/main" val="575224092"/>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DDC2-2336-7881-3710-B3555EA460D2}"/>
              </a:ext>
            </a:extLst>
          </p:cNvPr>
          <p:cNvSpPr>
            <a:spLocks noGrp="1"/>
          </p:cNvSpPr>
          <p:nvPr>
            <p:ph type="title"/>
          </p:nvPr>
        </p:nvSpPr>
        <p:spPr/>
        <p:txBody>
          <a:bodyPr vert="horz" lIns="91440" tIns="45720" rIns="91440" bIns="45720" anchor="b">
            <a:normAutofit/>
          </a:bodyPr>
          <a:lstStyle/>
          <a:p>
            <a:r>
              <a:rPr lang="en-GB" dirty="0"/>
              <a:t>Scaled Scores continued</a:t>
            </a:r>
          </a:p>
        </p:txBody>
      </p:sp>
      <p:sp>
        <p:nvSpPr>
          <p:cNvPr id="3" name="Content Placeholder 2">
            <a:extLst>
              <a:ext uri="{FF2B5EF4-FFF2-40B4-BE49-F238E27FC236}">
                <a16:creationId xmlns:a16="http://schemas.microsoft.com/office/drawing/2014/main" id="{449D46EF-0CC7-6945-8E72-AA8D192BF224}"/>
              </a:ext>
            </a:extLst>
          </p:cNvPr>
          <p:cNvSpPr>
            <a:spLocks noGrp="1"/>
          </p:cNvSpPr>
          <p:nvPr>
            <p:ph sz="quarter" idx="1"/>
          </p:nvPr>
        </p:nvSpPr>
        <p:spPr/>
        <p:txBody>
          <a:bodyPr vert="horz" lIns="91440" tIns="45720" rIns="91440" bIns="45720" anchor="t">
            <a:normAutofit/>
          </a:bodyPr>
          <a:lstStyle/>
          <a:p>
            <a:pPr indent="-160020">
              <a:spcBef>
                <a:spcPts val="0"/>
              </a:spcBef>
            </a:pPr>
            <a:r>
              <a:rPr lang="en-GB" sz="2500" dirty="0"/>
              <a:t>A child who achieves the ‘national standard’ (a score of 100) will be judged to have demonstrated sufficient knowledge in the areas assessed by the tests. These children will be Working At.</a:t>
            </a:r>
            <a:endParaRPr lang="en-US" sz="2500" dirty="0"/>
          </a:p>
          <a:p>
            <a:pPr indent="-160020">
              <a:spcBef>
                <a:spcPts val="0"/>
              </a:spcBef>
            </a:pPr>
            <a:endParaRPr lang="en-GB" sz="2500" dirty="0"/>
          </a:p>
          <a:p>
            <a:pPr indent="-160020">
              <a:spcBef>
                <a:spcPts val="0"/>
              </a:spcBef>
            </a:pPr>
            <a:r>
              <a:rPr lang="en-GB" sz="2500" dirty="0"/>
              <a:t>A child who achieves a score of 110 or more will be judged to have demonstrated Greater Depth. A child who achieves a score below 100 will be judged to be Working Towards the expected level.</a:t>
            </a:r>
            <a:endParaRPr lang="en-US" sz="2500"/>
          </a:p>
          <a:p>
            <a:pPr indent="-160020">
              <a:spcBef>
                <a:spcPts val="0"/>
              </a:spcBef>
            </a:pPr>
            <a:endParaRPr lang="en-GB" sz="2500" dirty="0"/>
          </a:p>
          <a:p>
            <a:endParaRPr lang="en-GB" dirty="0"/>
          </a:p>
        </p:txBody>
      </p:sp>
    </p:spTree>
    <p:extLst>
      <p:ext uri="{BB962C8B-B14F-4D97-AF65-F5344CB8AC3E}">
        <p14:creationId xmlns:p14="http://schemas.microsoft.com/office/powerpoint/2010/main" val="328479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B125E5-2F11-906B-4526-634A115E9D56}"/>
              </a:ext>
            </a:extLst>
          </p:cNvPr>
          <p:cNvSpPr>
            <a:spLocks noGrp="1"/>
          </p:cNvSpPr>
          <p:nvPr>
            <p:ph type="body" idx="1"/>
          </p:nvPr>
        </p:nvSpPr>
        <p:spPr>
          <a:xfrm>
            <a:off x="300908" y="2570672"/>
            <a:ext cx="8453465" cy="3743563"/>
          </a:xfrm>
        </p:spPr>
        <p:txBody>
          <a:bodyPr vert="horz" lIns="91440" tIns="45720" rIns="91440" bIns="45720" anchor="t">
            <a:noAutofit/>
          </a:bodyPr>
          <a:lstStyle/>
          <a:p>
            <a:pPr marL="285750" indent="-160020" algn="l">
              <a:spcBef>
                <a:spcPts val="0"/>
              </a:spcBef>
              <a:buFont typeface="Arial"/>
              <a:buChar char="•"/>
            </a:pPr>
            <a:r>
              <a:rPr lang="en-GB" sz="1800" cap="none" dirty="0">
                <a:solidFill>
                  <a:schemeClr val="tx1"/>
                </a:solidFill>
              </a:rPr>
              <a:t>The Reading Test consists of a single test paper with three unrelated reading texts. Children are given 60 minutes in total, which includes reading the texts and answering the questions. A total of 50 marks are available.</a:t>
            </a:r>
            <a:endParaRPr lang="en-US" sz="1800" cap="none" dirty="0">
              <a:solidFill>
                <a:schemeClr val="tx1"/>
              </a:solidFill>
            </a:endParaRPr>
          </a:p>
          <a:p>
            <a:pPr marL="285750" indent="-160020" algn="l">
              <a:spcBef>
                <a:spcPts val="0"/>
              </a:spcBef>
              <a:buFont typeface="Arial"/>
              <a:buChar char="•"/>
            </a:pPr>
            <a:endParaRPr lang="en-GB" sz="1800" cap="none" dirty="0">
              <a:solidFill>
                <a:schemeClr val="tx1"/>
              </a:solidFill>
            </a:endParaRPr>
          </a:p>
          <a:p>
            <a:pPr marL="285750" indent="-160020" algn="l">
              <a:spcBef>
                <a:spcPts val="0"/>
              </a:spcBef>
              <a:buFont typeface="Arial"/>
              <a:buChar char="•"/>
            </a:pPr>
            <a:r>
              <a:rPr lang="en-GB" sz="1800" cap="none" dirty="0">
                <a:solidFill>
                  <a:schemeClr val="tx1"/>
                </a:solidFill>
              </a:rPr>
              <a:t>Questions are designed to assess the comprehension and understanding of a child’s reading and vocabulary at a very high level.</a:t>
            </a:r>
            <a:endParaRPr lang="en-US" sz="1800" cap="none">
              <a:solidFill>
                <a:schemeClr val="tx1"/>
              </a:solidFill>
            </a:endParaRPr>
          </a:p>
          <a:p>
            <a:pPr marL="285750" indent="-160020" algn="l">
              <a:spcBef>
                <a:spcPts val="0"/>
              </a:spcBef>
              <a:buFont typeface="Arial"/>
              <a:buChar char="•"/>
            </a:pPr>
            <a:endParaRPr lang="en-GB" sz="1800" cap="none" dirty="0">
              <a:solidFill>
                <a:schemeClr val="tx1"/>
              </a:solidFill>
            </a:endParaRPr>
          </a:p>
          <a:p>
            <a:pPr marL="285750" indent="-160020" algn="l">
              <a:spcBef>
                <a:spcPts val="0"/>
              </a:spcBef>
              <a:buFont typeface="Arial"/>
              <a:buChar char="•"/>
            </a:pPr>
            <a:r>
              <a:rPr lang="en-GB" sz="1800" cap="none" dirty="0">
                <a:solidFill>
                  <a:schemeClr val="tx1"/>
                </a:solidFill>
              </a:rPr>
              <a:t>Some questions are multiple choice or selected response but most require an extended response or in-depth explanation.</a:t>
            </a:r>
            <a:endParaRPr lang="en-US" sz="1800" cap="none">
              <a:solidFill>
                <a:schemeClr val="tx1"/>
              </a:solidFill>
            </a:endParaRPr>
          </a:p>
          <a:p>
            <a:endParaRPr lang="en-GB" dirty="0"/>
          </a:p>
        </p:txBody>
      </p:sp>
      <p:sp>
        <p:nvSpPr>
          <p:cNvPr id="3" name="Title 2">
            <a:extLst>
              <a:ext uri="{FF2B5EF4-FFF2-40B4-BE49-F238E27FC236}">
                <a16:creationId xmlns:a16="http://schemas.microsoft.com/office/drawing/2014/main" id="{AF37AA76-022A-3936-8A25-DE7CF97B25F8}"/>
              </a:ext>
            </a:extLst>
          </p:cNvPr>
          <p:cNvSpPr>
            <a:spLocks noGrp="1"/>
          </p:cNvSpPr>
          <p:nvPr>
            <p:ph type="title"/>
          </p:nvPr>
        </p:nvSpPr>
        <p:spPr/>
        <p:txBody>
          <a:bodyPr vert="horz" lIns="91440" tIns="45720" rIns="91440" bIns="45720" anchor="b">
            <a:normAutofit/>
          </a:bodyPr>
          <a:lstStyle/>
          <a:p>
            <a:r>
              <a:rPr lang="en-GB" dirty="0"/>
              <a:t>The Reading Test</a:t>
            </a:r>
          </a:p>
        </p:txBody>
      </p:sp>
    </p:spTree>
    <p:extLst>
      <p:ext uri="{BB962C8B-B14F-4D97-AF65-F5344CB8AC3E}">
        <p14:creationId xmlns:p14="http://schemas.microsoft.com/office/powerpoint/2010/main" val="207130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7F4633-90C5-FF88-CF2A-354A9A34B878}"/>
              </a:ext>
            </a:extLst>
          </p:cNvPr>
          <p:cNvSpPr>
            <a:spLocks noGrp="1"/>
          </p:cNvSpPr>
          <p:nvPr>
            <p:ph type="body" idx="1"/>
          </p:nvPr>
        </p:nvSpPr>
        <p:spPr/>
        <p:txBody>
          <a:bodyPr vert="horz" lIns="91440" tIns="45720" rIns="91440" bIns="45720" anchor="t">
            <a:normAutofit/>
          </a:bodyPr>
          <a:lstStyle/>
          <a:p>
            <a:r>
              <a:rPr lang="en-GB" sz="2800" cap="none" dirty="0">
                <a:solidFill>
                  <a:schemeClr val="tx1"/>
                </a:solidFill>
              </a:rPr>
              <a:t>Find and copy one word meaning relatives from long ago? </a:t>
            </a:r>
          </a:p>
          <a:p>
            <a:endParaRPr lang="en-GB" dirty="0"/>
          </a:p>
        </p:txBody>
      </p:sp>
      <p:sp>
        <p:nvSpPr>
          <p:cNvPr id="3" name="Title 2">
            <a:extLst>
              <a:ext uri="{FF2B5EF4-FFF2-40B4-BE49-F238E27FC236}">
                <a16:creationId xmlns:a16="http://schemas.microsoft.com/office/drawing/2014/main" id="{0575CC8C-9560-8537-AAA1-FB9943E8A057}"/>
              </a:ext>
            </a:extLst>
          </p:cNvPr>
          <p:cNvSpPr>
            <a:spLocks noGrp="1"/>
          </p:cNvSpPr>
          <p:nvPr>
            <p:ph type="title"/>
          </p:nvPr>
        </p:nvSpPr>
        <p:spPr/>
        <p:txBody>
          <a:bodyPr vert="horz" lIns="91440" tIns="45720" rIns="91440" bIns="45720" anchor="b">
            <a:normAutofit fontScale="90000"/>
          </a:bodyPr>
          <a:lstStyle/>
          <a:p>
            <a:r>
              <a:rPr lang="en-GB" sz="4800" u="sng" dirty="0">
                <a:solidFill>
                  <a:schemeClr val="bg1"/>
                </a:solidFill>
                <a:latin typeface="Franklin Gothic Book"/>
              </a:rPr>
              <a:t>Sample Short Answer Question</a:t>
            </a:r>
            <a:endParaRPr lang="en-GB" sz="4400" dirty="0">
              <a:solidFill>
                <a:schemeClr val="bg1"/>
              </a:solidFill>
              <a:latin typeface="Franklin Gothic Book"/>
            </a:endParaRPr>
          </a:p>
          <a:p>
            <a:endParaRPr lang="en-GB" dirty="0"/>
          </a:p>
        </p:txBody>
      </p:sp>
      <p:sp>
        <p:nvSpPr>
          <p:cNvPr id="4" name="TextBox 3">
            <a:extLst>
              <a:ext uri="{FF2B5EF4-FFF2-40B4-BE49-F238E27FC236}">
                <a16:creationId xmlns:a16="http://schemas.microsoft.com/office/drawing/2014/main" id="{5090C94B-5B8D-AE88-CDE0-1FA705B55C70}"/>
              </a:ext>
            </a:extLst>
          </p:cNvPr>
          <p:cNvSpPr txBox="1"/>
          <p:nvPr/>
        </p:nvSpPr>
        <p:spPr>
          <a:xfrm>
            <a:off x="1913985" y="4313207"/>
            <a:ext cx="55262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solidFill>
                  <a:srgbClr val="FF0000"/>
                </a:solidFill>
              </a:rPr>
              <a:t>ancestors</a:t>
            </a:r>
            <a:endParaRPr lang="en-US" sz="3600"/>
          </a:p>
        </p:txBody>
      </p:sp>
    </p:spTree>
    <p:extLst>
      <p:ext uri="{BB962C8B-B14F-4D97-AF65-F5344CB8AC3E}">
        <p14:creationId xmlns:p14="http://schemas.microsoft.com/office/powerpoint/2010/main" val="42096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75CC8C-9560-8537-AAA1-FB9943E8A057}"/>
              </a:ext>
            </a:extLst>
          </p:cNvPr>
          <p:cNvSpPr>
            <a:spLocks noGrp="1"/>
          </p:cNvSpPr>
          <p:nvPr>
            <p:ph type="title"/>
          </p:nvPr>
        </p:nvSpPr>
        <p:spPr/>
        <p:txBody>
          <a:bodyPr vert="horz" lIns="91440" tIns="45720" rIns="91440" bIns="45720" anchor="b">
            <a:normAutofit fontScale="90000"/>
          </a:bodyPr>
          <a:lstStyle/>
          <a:p>
            <a:r>
              <a:rPr lang="en-GB" sz="4800" u="sng" dirty="0">
                <a:solidFill>
                  <a:schemeClr val="bg1"/>
                </a:solidFill>
                <a:latin typeface="Franklin Gothic Book"/>
              </a:rPr>
              <a:t>Sample Short Answer Questions</a:t>
            </a:r>
            <a:endParaRPr lang="en-GB" sz="4400" dirty="0">
              <a:solidFill>
                <a:schemeClr val="bg1"/>
              </a:solidFill>
              <a:latin typeface="Franklin Gothic Book"/>
            </a:endParaRPr>
          </a:p>
          <a:p>
            <a:endParaRPr lang="en-GB" dirty="0"/>
          </a:p>
        </p:txBody>
      </p:sp>
      <p:sp>
        <p:nvSpPr>
          <p:cNvPr id="4" name="TextBox 3">
            <a:extLst>
              <a:ext uri="{FF2B5EF4-FFF2-40B4-BE49-F238E27FC236}">
                <a16:creationId xmlns:a16="http://schemas.microsoft.com/office/drawing/2014/main" id="{5090C94B-5B8D-AE88-CDE0-1FA705B55C70}"/>
              </a:ext>
            </a:extLst>
          </p:cNvPr>
          <p:cNvSpPr txBox="1"/>
          <p:nvPr/>
        </p:nvSpPr>
        <p:spPr>
          <a:xfrm>
            <a:off x="1913985" y="4313207"/>
            <a:ext cx="55262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solidFill>
                  <a:srgbClr val="FF0000"/>
                </a:solidFill>
                <a:latin typeface="Perpetua"/>
              </a:rPr>
              <a:t>hush</a:t>
            </a:r>
            <a:r>
              <a:rPr lang="en-GB" sz="3600" dirty="0">
                <a:solidFill>
                  <a:srgbClr val="FF0000"/>
                </a:solidFill>
                <a:latin typeface="Perpetua"/>
                <a:ea typeface="Perpetua"/>
                <a:cs typeface="Perpetua"/>
              </a:rPr>
              <a:t>​</a:t>
            </a:r>
            <a:endParaRPr lang="en-US" sz="3600">
              <a:solidFill>
                <a:srgbClr val="FF0000"/>
              </a:solidFill>
            </a:endParaRPr>
          </a:p>
        </p:txBody>
      </p:sp>
      <p:sp>
        <p:nvSpPr>
          <p:cNvPr id="7" name="TextBox 6">
            <a:extLst>
              <a:ext uri="{FF2B5EF4-FFF2-40B4-BE49-F238E27FC236}">
                <a16:creationId xmlns:a16="http://schemas.microsoft.com/office/drawing/2014/main" id="{098CCBD1-1C19-BBAB-3A9B-B325303B3CCC}"/>
              </a:ext>
            </a:extLst>
          </p:cNvPr>
          <p:cNvSpPr txBox="1"/>
          <p:nvPr/>
        </p:nvSpPr>
        <p:spPr>
          <a:xfrm>
            <a:off x="1518250" y="2693599"/>
            <a:ext cx="630159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latin typeface="Georgia"/>
              </a:rPr>
              <a:t>Find and copy one word that suggests that the summer afternoon was quiet?​</a:t>
            </a:r>
          </a:p>
        </p:txBody>
      </p:sp>
    </p:spTree>
    <p:extLst>
      <p:ext uri="{BB962C8B-B14F-4D97-AF65-F5344CB8AC3E}">
        <p14:creationId xmlns:p14="http://schemas.microsoft.com/office/powerpoint/2010/main" val="269470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378</TotalTime>
  <Words>361</Words>
  <Application>Microsoft Office PowerPoint</Application>
  <PresentationFormat>On-screen Show (4:3)</PresentationFormat>
  <Paragraphs>56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UKS2 Year 5 and 6</vt:lpstr>
      <vt:lpstr>SATs – Standard Assessment Tests</vt:lpstr>
      <vt:lpstr>PowerPoint Presentation</vt:lpstr>
      <vt:lpstr>PowerPoint Presentation</vt:lpstr>
      <vt:lpstr>What are Scaled Scores?</vt:lpstr>
      <vt:lpstr>Scaled Scores continued</vt:lpstr>
      <vt:lpstr>The Reading Test</vt:lpstr>
      <vt:lpstr>Sample Short Answer Question </vt:lpstr>
      <vt:lpstr>Sample Short Answer Questions </vt:lpstr>
      <vt:lpstr>Sample Multiple Choice Question </vt:lpstr>
      <vt:lpstr>Sample Longer Answer Question </vt:lpstr>
      <vt:lpstr>SATs Longer Answer Reading Questions</vt:lpstr>
      <vt:lpstr>Reading in School</vt:lpstr>
      <vt:lpstr>Homework: Reading Challenges &amp; Book Bingo</vt:lpstr>
      <vt:lpstr>The Grammar, Punctuation and Spelling SATs Tests</vt:lpstr>
      <vt:lpstr>Sample Grammar, Punctuation and Spelling SATs Questions</vt:lpstr>
      <vt:lpstr>Sample Grammar, Punctuation and Spelling SATs Questions</vt:lpstr>
      <vt:lpstr>Grammar, Punctuation and Spelling in School</vt:lpstr>
      <vt:lpstr>Homework</vt:lpstr>
      <vt:lpstr>Mathematics</vt:lpstr>
      <vt:lpstr>SATs Questions</vt:lpstr>
      <vt:lpstr>SATs Questions</vt:lpstr>
      <vt:lpstr>SATs Questions</vt:lpstr>
      <vt:lpstr>Mathematics at Home</vt:lpstr>
      <vt:lpstr>Meadgate Website – Year 5 and 6 Pages</vt:lpstr>
      <vt:lpstr>PowerPoint Presentation</vt:lpstr>
      <vt:lpstr>The Prefect System</vt:lpstr>
      <vt:lpstr> The Prefects’ Role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4</dc:title>
  <dc:creator>Claudette Maragh</dc:creator>
  <cp:lastModifiedBy>Christina</cp:lastModifiedBy>
  <cp:revision>578</cp:revision>
  <dcterms:created xsi:type="dcterms:W3CDTF">2013-09-03T16:42:40Z</dcterms:created>
  <dcterms:modified xsi:type="dcterms:W3CDTF">2024-03-23T17:11:50Z</dcterms:modified>
</cp:coreProperties>
</file>