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8" r:id="rId2"/>
    <p:sldId id="264" r:id="rId3"/>
    <p:sldId id="277" r:id="rId4"/>
    <p:sldId id="268" r:id="rId5"/>
    <p:sldId id="269" r:id="rId6"/>
    <p:sldId id="270" r:id="rId7"/>
    <p:sldId id="271" r:id="rId8"/>
    <p:sldId id="272" r:id="rId9"/>
    <p:sldId id="275" r:id="rId10"/>
    <p:sldId id="276" r:id="rId11"/>
    <p:sldId id="273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winkl" panose="020B060402020202020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DDFC"/>
    <a:srgbClr val="4AA1D9"/>
    <a:srgbClr val="18A0DB"/>
    <a:srgbClr val="DE1E5A"/>
    <a:srgbClr val="BC0105"/>
    <a:srgbClr val="4DB1E3"/>
    <a:srgbClr val="80C1EB"/>
    <a:srgbClr val="FFFFFF"/>
    <a:srgbClr val="21A6F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4DB47B-A564-38CE-73B8-7B1857DB6CF4}" v="540" dt="2026-09-02T20:57:27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1380" y="66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There is an emphasis on phonics again this year as the children will have their phonics screen check in July. 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21341-850D-40E1-BB3D-87946DC9B06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77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australian-resources-3---4/australian-resources-3---4-classroom-management/australian-resources-3---4-classroom-management-class-organisation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@meadgate.essex.sch.uk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" r="1936" b="-3"/>
          <a:stretch>
            <a:fillRect/>
          </a:stretch>
        </p:blipFill>
        <p:spPr>
          <a:xfrm>
            <a:off x="3050620" y="-1357"/>
            <a:ext cx="2964932" cy="22722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" b="2932"/>
          <a:stretch>
            <a:fillRect/>
          </a:stretch>
        </p:blipFill>
        <p:spPr>
          <a:xfrm>
            <a:off x="6020316" y="-1356"/>
            <a:ext cx="3121397" cy="22722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" b="220"/>
          <a:stretch>
            <a:fillRect/>
          </a:stretch>
        </p:blipFill>
        <p:spPr>
          <a:xfrm>
            <a:off x="20" y="2292876"/>
            <a:ext cx="3048214" cy="22812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535"/>
          <a:stretch>
            <a:fillRect/>
          </a:stretch>
        </p:blipFill>
        <p:spPr>
          <a:xfrm>
            <a:off x="2" y="4585734"/>
            <a:ext cx="3045856" cy="227226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5A17FC0-D416-4C8B-A9E6-5924D352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0621" y="2300641"/>
            <a:ext cx="6093379" cy="455736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565679" y="2978866"/>
            <a:ext cx="5171082" cy="2350927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200" kern="1200" dirty="0">
                <a:solidFill>
                  <a:srgbClr val="FFFFFF"/>
                </a:solidFill>
                <a:latin typeface="Twinkl"/>
              </a:rPr>
              <a:t>Welcome to Year 1</a:t>
            </a:r>
          </a:p>
          <a:p>
            <a:pPr>
              <a:spcAft>
                <a:spcPts val="600"/>
              </a:spcAft>
            </a:pPr>
            <a:r>
              <a:rPr lang="en-US" sz="4200" kern="1200" dirty="0">
                <a:solidFill>
                  <a:srgbClr val="FFFFFF"/>
                </a:solidFill>
                <a:latin typeface="Twinkl"/>
              </a:rPr>
              <a:t>2026/2027</a:t>
            </a:r>
            <a:endParaRPr lang="en-US" sz="4200" kern="1200">
              <a:solidFill>
                <a:srgbClr val="FFFFFF"/>
              </a:solidFill>
              <a:latin typeface="Twinkl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82DC870-E8E5-4050-B10C-CC24FC67E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9141714" cy="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F76A74F-C283-4DED-BD4D-086753B7C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4571548"/>
            <a:ext cx="3048240" cy="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B2791FB-B2F7-4BBE-B8D8-74C37FF9E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48239" y="-680"/>
            <a:ext cx="0" cy="6858003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891B5DE-6811-4844-BB18-472A3F360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15556" y="-680"/>
            <a:ext cx="0" cy="2240280"/>
          </a:xfrm>
          <a:prstGeom prst="line">
            <a:avLst/>
          </a:prstGeom>
          <a:ln w="10160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60198" y="5336249"/>
            <a:ext cx="4114800" cy="0"/>
          </a:xfrm>
          <a:prstGeom prst="line">
            <a:avLst/>
          </a:prstGeom>
          <a:ln w="15875">
            <a:solidFill>
              <a:srgbClr val="FFFFFF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Meadgate Primary School, Chelmsfor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 descr="Meadgate Primary School - Home">
            <a:extLst>
              <a:ext uri="{FF2B5EF4-FFF2-40B4-BE49-F238E27FC236}">
                <a16:creationId xmlns:a16="http://schemas.microsoft.com/office/drawing/2014/main" id="{E0F8C43E-FC65-F481-8B62-F89B13675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328" y="135081"/>
            <a:ext cx="1974273" cy="197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501403" y="-373731"/>
            <a:ext cx="3488029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Twinkl"/>
              </a:rPr>
              <a:t>Meet the Team</a:t>
            </a:r>
          </a:p>
        </p:txBody>
      </p:sp>
      <p:sp>
        <p:nvSpPr>
          <p:cNvPr id="5" name="Rectangle 4"/>
          <p:cNvSpPr/>
          <p:nvPr/>
        </p:nvSpPr>
        <p:spPr>
          <a:xfrm>
            <a:off x="456797" y="1451808"/>
            <a:ext cx="3889474" cy="3447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u="sng" dirty="0">
                <a:latin typeface="Twinkl"/>
              </a:rPr>
              <a:t>Teachers:</a:t>
            </a: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winkl"/>
              </a:rPr>
              <a:t>Mon-Tues </a:t>
            </a:r>
            <a:r>
              <a:rPr lang="en-US" sz="2000" dirty="0" err="1">
                <a:latin typeface="Twinkl"/>
              </a:rPr>
              <a:t>Mrs</a:t>
            </a:r>
            <a:r>
              <a:rPr lang="en-US" sz="2000" dirty="0">
                <a:latin typeface="Twinkl"/>
              </a:rPr>
              <a:t> Francis  Weds-Fri </a:t>
            </a:r>
            <a:r>
              <a:rPr lang="en-US" sz="2000" dirty="0" err="1">
                <a:latin typeface="Twinkl"/>
              </a:rPr>
              <a:t>Mrs</a:t>
            </a:r>
            <a:r>
              <a:rPr lang="en-US" sz="2000" dirty="0">
                <a:latin typeface="Twinkl"/>
              </a:rPr>
              <a:t> Leake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Twink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u="sng" dirty="0">
                <a:latin typeface="Twinkl"/>
              </a:rPr>
              <a:t>LSAs: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winkl"/>
              </a:rPr>
              <a:t>Miss Dennis and </a:t>
            </a:r>
            <a:r>
              <a:rPr lang="en-US" sz="2000" dirty="0" err="1">
                <a:latin typeface="Twinkl"/>
              </a:rPr>
              <a:t>Mrs</a:t>
            </a:r>
            <a:r>
              <a:rPr lang="en-US" sz="2000" dirty="0">
                <a:latin typeface="Twinkl"/>
              </a:rPr>
              <a:t> Morton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u="sng" dirty="0">
              <a:latin typeface="Twink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u="sng" dirty="0">
                <a:latin typeface="Twinkl"/>
              </a:rPr>
              <a:t>PPA Cover: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winkl"/>
              </a:rPr>
              <a:t>Thursday morning </a:t>
            </a:r>
            <a:r>
              <a:rPr lang="en-US" sz="2000" dirty="0" err="1">
                <a:latin typeface="Twinkl"/>
              </a:rPr>
              <a:t>Mrs</a:t>
            </a:r>
            <a:r>
              <a:rPr lang="en-US" sz="2000" dirty="0">
                <a:latin typeface="Twinkl"/>
              </a:rPr>
              <a:t> Davine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u="sng" dirty="0">
              <a:latin typeface="Twinkl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u="sng" dirty="0">
                <a:latin typeface="Twinkl"/>
              </a:rPr>
              <a:t>School Times:</a:t>
            </a:r>
            <a:endParaRPr lang="en-US" sz="2000" dirty="0">
              <a:latin typeface="Twinkl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winkl"/>
              </a:rPr>
              <a:t>Drop off: 8.35-8.50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winkl"/>
              </a:rPr>
              <a:t>Pick up: 3.15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9606" r="34789" b="-1"/>
          <a:stretch>
            <a:fillRect/>
          </a:stretch>
        </p:blipFill>
        <p:spPr>
          <a:xfrm>
            <a:off x="4391167" y="877414"/>
            <a:ext cx="4090159" cy="4984683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34FA563-76F6-CDCF-AEA0-A7B78E446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768" y="6737718"/>
            <a:ext cx="9155399" cy="123363"/>
            <a:chOff x="-5025" y="6737718"/>
            <a:chExt cx="12207200" cy="12336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D2E3CAA-F1BA-6695-301D-22564C382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F3F0F2C-04A5-144D-BDCF-C38707289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hlinkClick r:id="rId3"/>
            <a:extLst>
              <a:ext uri="{FF2B5EF4-FFF2-40B4-BE49-F238E27FC236}">
                <a16:creationId xmlns:a16="http://schemas.microsoft.com/office/drawing/2014/main" id="{D863E6A5-257F-4C78-B55A-A701076C6D47}"/>
              </a:ext>
            </a:extLst>
          </p:cNvPr>
          <p:cNvSpPr/>
          <p:nvPr/>
        </p:nvSpPr>
        <p:spPr>
          <a:xfrm>
            <a:off x="8388350" y="6486011"/>
            <a:ext cx="1204111" cy="73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AutoShape 2" descr="More Cohesive Teacher Team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9144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6" name="Freeform: Shape 13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7" name="Freeform: Shape 11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CA1A391-530A-1975-4DEC-D508FC7A8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267" y="-947115"/>
            <a:ext cx="5266135" cy="23083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300" kern="1200" dirty="0">
                <a:solidFill>
                  <a:schemeClr val="bg1"/>
                </a:solidFill>
                <a:latin typeface="Twinkl"/>
              </a:rPr>
              <a:t>Topics</a:t>
            </a:r>
          </a:p>
        </p:txBody>
      </p:sp>
      <p:pic>
        <p:nvPicPr>
          <p:cNvPr id="19" name="Picture 18" descr="A group of cartoon toys&#10;&#10;AI-generated content may be incorrect.">
            <a:extLst>
              <a:ext uri="{FF2B5EF4-FFF2-40B4-BE49-F238E27FC236}">
                <a16:creationId xmlns:a16="http://schemas.microsoft.com/office/drawing/2014/main" id="{83921AD5-F813-AC6D-8C5A-EF461380CB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7" t="3399" r="13486" b="47431"/>
          <a:stretch/>
        </p:blipFill>
        <p:spPr>
          <a:xfrm>
            <a:off x="2899605" y="1212860"/>
            <a:ext cx="4728486" cy="13998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BD28CD-8303-D5C6-ABF1-7C0E7DDC1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605" y="2891306"/>
            <a:ext cx="4728486" cy="1180277"/>
          </a:xfrm>
          <a:prstGeom prst="rect">
            <a:avLst/>
          </a:prstGeom>
        </p:spPr>
      </p:pic>
      <p:pic>
        <p:nvPicPr>
          <p:cNvPr id="23" name="Picture 22" descr="A meerkat standing in a desert&#10;&#10;AI-generated content may be incorrect.">
            <a:extLst>
              <a:ext uri="{FF2B5EF4-FFF2-40B4-BE49-F238E27FC236}">
                <a16:creationId xmlns:a16="http://schemas.microsoft.com/office/drawing/2014/main" id="{661E1E2E-8F9B-D1BB-91C3-E8BD80C97F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9605" y="4309195"/>
            <a:ext cx="4728486" cy="117306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7F7FF78-95D9-5F58-106E-1B1D3363EC96}"/>
              </a:ext>
            </a:extLst>
          </p:cNvPr>
          <p:cNvSpPr txBox="1"/>
          <p:nvPr/>
        </p:nvSpPr>
        <p:spPr>
          <a:xfrm>
            <a:off x="1357957" y="1645630"/>
            <a:ext cx="209128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Autumn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12A496-62C3-9F8C-2518-141E2498C4B7}"/>
              </a:ext>
            </a:extLst>
          </p:cNvPr>
          <p:cNvSpPr txBox="1"/>
          <p:nvPr/>
        </p:nvSpPr>
        <p:spPr>
          <a:xfrm>
            <a:off x="1357956" y="3162702"/>
            <a:ext cx="209128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Spring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D43F89-DE64-A6DB-89FD-D33271957CFD}"/>
              </a:ext>
            </a:extLst>
          </p:cNvPr>
          <p:cNvSpPr txBox="1"/>
          <p:nvPr/>
        </p:nvSpPr>
        <p:spPr>
          <a:xfrm>
            <a:off x="1243657" y="4544693"/>
            <a:ext cx="209128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Summer</a:t>
            </a:r>
          </a:p>
        </p:txBody>
      </p:sp>
    </p:spTree>
    <p:extLst>
      <p:ext uri="{BB962C8B-B14F-4D97-AF65-F5344CB8AC3E}">
        <p14:creationId xmlns:p14="http://schemas.microsoft.com/office/powerpoint/2010/main" val="358009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64" y="406854"/>
            <a:ext cx="6273689" cy="657199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Twinkl"/>
              </a:rPr>
              <a:t>Learning and Playing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35" y="1239313"/>
            <a:ext cx="4837162" cy="43087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88108" y="403593"/>
            <a:ext cx="2582636" cy="3447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Daily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Phonics/English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Maths</a:t>
            </a: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Other subjects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Science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Computing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History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Geography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Art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Design Technology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Music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PSHE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2x PE lessons (Tues-indoor and Thurs-outdoor)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Swimming (Thurs-optional).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49F18-8757-4E87-5C2E-9D6D7B82B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768" y="6737718"/>
            <a:ext cx="9155399" cy="123363"/>
            <a:chOff x="-5025" y="6737718"/>
            <a:chExt cx="12207200" cy="12336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5C84D91-E5BF-B919-ACEF-4A25262CE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D889E38-27CA-E23F-B646-8D7B4BB17D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AutoShape 2" descr="SCHOOL SUBJECTS – ENGLISH IS CO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71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ntinuous Provision In EYFS And Year 1: Meaning, Examples And Ideas">
            <a:extLst>
              <a:ext uri="{FF2B5EF4-FFF2-40B4-BE49-F238E27FC236}">
                <a16:creationId xmlns:a16="http://schemas.microsoft.com/office/drawing/2014/main" id="{A7C5CAA6-44D6-0196-E1D5-8A8350855F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253" r="15953" b="-1"/>
          <a:stretch>
            <a:fillRect/>
          </a:stretch>
        </p:blipFill>
        <p:spPr>
          <a:xfrm>
            <a:off x="4577270" y="10"/>
            <a:ext cx="4566728" cy="6857990"/>
          </a:xfrm>
          <a:prstGeom prst="rect">
            <a:avLst/>
          </a:prstGeom>
        </p:spPr>
      </p:pic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F21D153-D3AD-3D04-2A68-62354FCCD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40" y="5127"/>
            <a:ext cx="3583791" cy="16289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500">
                <a:solidFill>
                  <a:schemeClr val="tx1"/>
                </a:solidFill>
                <a:latin typeface="Twinkl"/>
              </a:rPr>
              <a:t>Continuous</a:t>
            </a:r>
            <a:r>
              <a:rPr lang="en-US" sz="35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3500">
                <a:solidFill>
                  <a:schemeClr val="tx1"/>
                </a:solidFill>
                <a:latin typeface="Twinkl"/>
              </a:rPr>
              <a:t>Provision</a:t>
            </a:r>
            <a:r>
              <a:rPr lang="en-US" sz="3500" dirty="0">
                <a:solidFill>
                  <a:schemeClr val="tx1"/>
                </a:solidFill>
                <a:latin typeface="+mj-lt"/>
              </a:rPr>
              <a:t>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39E8D9-2730-9CE6-66A1-216C11D554A2}"/>
              </a:ext>
            </a:extLst>
          </p:cNvPr>
          <p:cNvSpPr/>
          <p:nvPr/>
        </p:nvSpPr>
        <p:spPr>
          <a:xfrm>
            <a:off x="247965" y="2282763"/>
            <a:ext cx="4063528" cy="3374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font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Continuous provision is a teaching method in primary education that provides children with learning opportunities throughout the day in their classroom. It can have many benefits for children, including: </a:t>
            </a: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 font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Self-directed learning: Children can choose their own activities and explore at their own pace. </a:t>
            </a: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 font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Independence: Children develop the skills they need to become confident and self-sufficient adults. </a:t>
            </a: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 font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Learning conversations: Children and adults can have learning conversations that help model and extend speech and vocabulary. </a:t>
            </a: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 font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Consolidation of learning: Children can return to their explorations and consolidate their learning over time. </a:t>
            </a: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 font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Exploration of new ideas: Children can make changes to explore new ideas. </a:t>
            </a:r>
            <a:endParaRPr lang="en-US" sz="1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 dirty="0"/>
          </a:p>
          <a:p>
            <a:pPr indent="-228600" font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/>
              <a:t>Unique work: Each child's work is unique because they respond in their own way. 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7028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92" y="-243343"/>
            <a:ext cx="5094099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dirty="0">
                <a:solidFill>
                  <a:schemeClr val="tx1"/>
                </a:solidFill>
                <a:latin typeface="Twinkl"/>
              </a:rPr>
              <a:t>Rainbow Challenges</a:t>
            </a:r>
          </a:p>
        </p:txBody>
      </p:sp>
      <p:sp>
        <p:nvSpPr>
          <p:cNvPr id="17" name="sketchy line" hidden="1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01280" y="1768928"/>
            <a:ext cx="3907519" cy="33206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Seven challenges, linked to National Curriculum learning objectives, will be presented each week for the children to complete.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There will be a rainbow challenge sheet for each child to </a:t>
            </a:r>
            <a:r>
              <a:rPr lang="en-US" sz="1600" dirty="0" err="1"/>
              <a:t>colour</a:t>
            </a:r>
            <a:r>
              <a:rPr lang="en-US" sz="1600" dirty="0"/>
              <a:t> in as they complete each challenge, and children will get a certificate on a Friday if they complete all 7 activities.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Tasks will be recorded in various ways: worksheets, books, photographs, conversation or practical.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Adults in provision will help model and extend learning.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pic>
        <p:nvPicPr>
          <p:cNvPr id="10" name="Picture 9" descr="Rain bow Images - Free Download on Magnific (formerly Freepik)">
            <a:extLst>
              <a:ext uri="{FF2B5EF4-FFF2-40B4-BE49-F238E27FC236}">
                <a16:creationId xmlns:a16="http://schemas.microsoft.com/office/drawing/2014/main" id="{97FB57B0-7D13-C8E1-A8B7-65B21DDF6C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86" r="10287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082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4689" y="291753"/>
            <a:ext cx="2553333" cy="578929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Twinkl"/>
              </a:rPr>
              <a:t>Reading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D7575E-88D2-B771-681D-46A7E5541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82342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847421" y="1116008"/>
            <a:ext cx="3122044" cy="35990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New books will be sent home on Fridays.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Please read with your child as much as you can and log it in the reading logbook. This could be their school book, or books from home.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Children will have 2 books. Book A is for the child to read, and Book B is for adults to read to the child.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Phonics workshops will take place later in the year.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Parent reading afternoons will be on Wednesdays before the end of the school day. These will start later this term.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200"/>
          </a:p>
        </p:txBody>
      </p:sp>
      <p:sp>
        <p:nvSpPr>
          <p:cNvPr id="4" name="AutoShape 2" descr="Reading for pleasure - Publisher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 descr="Reading Fluency | Start with a Book">
            <a:extLst>
              <a:ext uri="{FF2B5EF4-FFF2-40B4-BE49-F238E27FC236}">
                <a16:creationId xmlns:a16="http://schemas.microsoft.com/office/drawing/2014/main" id="{28A6E22C-13E7-9238-372E-E32E9C667E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91" t="-58" r="24463" b="-321"/>
          <a:stretch>
            <a:fillRect/>
          </a:stretch>
        </p:blipFill>
        <p:spPr>
          <a:xfrm>
            <a:off x="892" y="1004"/>
            <a:ext cx="5847716" cy="698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3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6959" y="-451790"/>
            <a:ext cx="3073335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Twinkl"/>
              </a:rPr>
              <a:t>Homework</a:t>
            </a:r>
          </a:p>
        </p:txBody>
      </p:sp>
      <p:pic>
        <p:nvPicPr>
          <p:cNvPr id="5" name="Picture 4" descr="Homework policy – Effective practice for today's schools - Teachwire">
            <a:extLst>
              <a:ext uri="{FF2B5EF4-FFF2-40B4-BE49-F238E27FC236}">
                <a16:creationId xmlns:a16="http://schemas.microsoft.com/office/drawing/2014/main" id="{4C687F10-D041-CBDF-5461-BFB162F3D9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76" r="30433" b="1"/>
          <a:stretch>
            <a:fillRect/>
          </a:stretch>
        </p:blipFill>
        <p:spPr>
          <a:xfrm>
            <a:off x="20" y="10"/>
            <a:ext cx="5542677" cy="6857990"/>
          </a:xfrm>
          <a:prstGeom prst="rect">
            <a:avLst/>
          </a:prstGeom>
        </p:spPr>
      </p:pic>
      <p:sp>
        <p:nvSpPr>
          <p:cNvPr id="5136" name="Rectangle 5135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955894" y="3271199"/>
            <a:ext cx="1630908" cy="5542697"/>
          </a:xfrm>
          <a:prstGeom prst="rect">
            <a:avLst/>
          </a:prstGeom>
          <a:gradFill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8" name="Rectangle 5137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-2296081" y="2296080"/>
            <a:ext cx="6854280" cy="226211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5140" name="Rectangle 5139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346242" y="4425055"/>
            <a:ext cx="2196454" cy="243294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836959" y="1362598"/>
            <a:ext cx="3129091" cy="35035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Life is busy! No pressure to complete.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Several simple tasks in the homework book each half term, usually one per week. Part of this will be to prepare a show and tell. Each child will get to show and tell once per term.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Try to engage your child through play and keep things fun.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83812" y="1362871"/>
            <a:ext cx="7847937" cy="16927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endParaRPr lang="en-GB"/>
          </a:p>
          <a:p>
            <a:pPr>
              <a:spcAft>
                <a:spcPts val="600"/>
              </a:spcAft>
            </a:pPr>
            <a:endParaRPr lang="en-GB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GB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GB"/>
          </a:p>
          <a:p>
            <a:pPr>
              <a:spcAft>
                <a:spcPts val="600"/>
              </a:spcAft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01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227" y="2889734"/>
            <a:ext cx="3718233" cy="8770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latin typeface="Twinkl"/>
              </a:rPr>
              <a:t>Uniform</a:t>
            </a:r>
          </a:p>
        </p:txBody>
      </p:sp>
      <p:pic>
        <p:nvPicPr>
          <p:cNvPr id="1026" name="Picture 2" descr="https://cdn.ecommercedns.uk/files/4/215104/1/1830301/meadgate-school-t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" r="2063" b="2"/>
          <a:stretch>
            <a:fillRect/>
          </a:stretch>
        </p:blipFill>
        <p:spPr bwMode="auto">
          <a:xfrm>
            <a:off x="654780" y="-1"/>
            <a:ext cx="2580101" cy="298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l="38228" r="34486" b="-1"/>
          <a:stretch>
            <a:fillRect/>
          </a:stretch>
        </p:blipFill>
        <p:spPr>
          <a:xfrm>
            <a:off x="3279585" y="-3"/>
            <a:ext cx="2586267" cy="2985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rcRect l="33699" r="14004" b="2"/>
          <a:stretch>
            <a:fillRect/>
          </a:stretch>
        </p:blipFill>
        <p:spPr>
          <a:xfrm>
            <a:off x="5910395" y="10"/>
            <a:ext cx="2580988" cy="29857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3263" y="3635685"/>
            <a:ext cx="8250507" cy="16922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Please name EVERYTHING – lunch box, water bottle, ties, every part of the PE kit and uniform, shoes, coats, bags, hats, gloves, snack pots and anything else that is brought into school especially JUMPERS!</a:t>
            </a: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Please remove </a:t>
            </a:r>
            <a:r>
              <a:rPr lang="en-US" dirty="0" err="1"/>
              <a:t>jewellery</a:t>
            </a:r>
            <a:r>
              <a:rPr lang="en-US" dirty="0"/>
              <a:t> on PE days and make sure hair is tied back. It is also a really good idea to have spare socks especially in winter months where children may jump in puddles or be wearing tights.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u="sng" dirty="0"/>
              <a:t>Message from </a:t>
            </a:r>
            <a:r>
              <a:rPr lang="en-US" u="sng" dirty="0" err="1"/>
              <a:t>Mr</a:t>
            </a:r>
            <a:r>
              <a:rPr lang="en-US" u="sng" dirty="0"/>
              <a:t> Figg: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 dirty="0"/>
              <a:t>“Please ensure children are wearing their ties when they come to school.”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10706" y="959459"/>
            <a:ext cx="7847937" cy="16927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endParaRPr lang="en-GB"/>
          </a:p>
          <a:p>
            <a:pPr>
              <a:spcAft>
                <a:spcPts val="600"/>
              </a:spcAft>
            </a:pPr>
            <a:endParaRPr lang="en-GB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GB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GB"/>
          </a:p>
          <a:p>
            <a:pPr>
              <a:spcAft>
                <a:spcPts val="600"/>
              </a:spcAft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02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CB2317-B9A8-3013-E1CB-260D4A75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CEA31-36E7-A61D-0653-1DAFAF9FF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8933" y="659743"/>
            <a:ext cx="2575635" cy="141527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Twinkl"/>
              </a:rPr>
              <a:t>Contact</a:t>
            </a:r>
          </a:p>
        </p:txBody>
      </p:sp>
      <p:pic>
        <p:nvPicPr>
          <p:cNvPr id="6" name="Picture 5" descr="What Happens in the First Hour Without Your Phone">
            <a:extLst>
              <a:ext uri="{FF2B5EF4-FFF2-40B4-BE49-F238E27FC236}">
                <a16:creationId xmlns:a16="http://schemas.microsoft.com/office/drawing/2014/main" id="{6F751272-D8C6-7E41-9755-C9F5D5B4C0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32" r="29402" b="-1"/>
          <a:stretch>
            <a:fillRect/>
          </a:stretch>
        </p:blipFill>
        <p:spPr>
          <a:xfrm>
            <a:off x="-7414" y="10"/>
            <a:ext cx="5679453" cy="685799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35CB44B-5DBF-14C5-9CC6-A1E5858E7B3A}"/>
              </a:ext>
            </a:extLst>
          </p:cNvPr>
          <p:cNvSpPr/>
          <p:nvPr/>
        </p:nvSpPr>
        <p:spPr>
          <a:xfrm>
            <a:off x="5958932" y="1974652"/>
            <a:ext cx="2977079" cy="42680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If you need to let us know anything, you can always send an email to </a:t>
            </a:r>
            <a:r>
              <a:rPr lang="en-US" sz="1600" u="sng" dirty="0">
                <a:hlinkClick r:id="rId3"/>
              </a:rPr>
              <a:t>admin@meadgate.essex.sch.</a:t>
            </a:r>
            <a:r>
              <a:rPr lang="en-US" sz="1600" dirty="0">
                <a:hlinkClick r:id="rId3"/>
              </a:rPr>
              <a:t>uk</a:t>
            </a:r>
            <a:r>
              <a:rPr lang="en-US" sz="1600" dirty="0"/>
              <a:t> and this will be forwarded to the year 1 staff members.</a:t>
            </a:r>
            <a:endParaRPr lang="en-US" sz="16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You can also write messages in reading logs as these will be checked regularly.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There is also lots of information on school website on the year 1 class page including homework sheets, helpful phonics resources and information about the curriculum.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52CE6F-3D28-EA28-EECE-5298EE5B6005}"/>
              </a:ext>
            </a:extLst>
          </p:cNvPr>
          <p:cNvSpPr/>
          <p:nvPr/>
        </p:nvSpPr>
        <p:spPr>
          <a:xfrm>
            <a:off x="683812" y="1362871"/>
            <a:ext cx="7847937" cy="16927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endParaRPr lang="en-GB"/>
          </a:p>
          <a:p>
            <a:pPr>
              <a:spcAft>
                <a:spcPts val="600"/>
              </a:spcAft>
            </a:pPr>
            <a:endParaRPr lang="en-GB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GB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GB"/>
          </a:p>
          <a:p>
            <a:pPr>
              <a:spcAft>
                <a:spcPts val="600"/>
              </a:spcAft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20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n We Ever Stop Thinking? | Live Science">
            <a:extLst>
              <a:ext uri="{FF2B5EF4-FFF2-40B4-BE49-F238E27FC236}">
                <a16:creationId xmlns:a16="http://schemas.microsoft.com/office/drawing/2014/main" id="{E70BCCF8-8610-E1DB-916F-AC2FEA0CFE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64" r="1502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Twinkl"/>
              </a:rPr>
              <a:t>Any questions?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357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C62058F5-E99F-4F27-B9E9-05AC47688FF5}" vid="{052CBA24-7177-4CBD-BE8E-943201157C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222</TotalTime>
  <Words>665</Words>
  <Application>Microsoft Office PowerPoint</Application>
  <PresentationFormat>On-screen Show (4:3)</PresentationFormat>
  <Paragraphs>110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Wingdings</vt:lpstr>
      <vt:lpstr>Twinkl Sb</vt:lpstr>
      <vt:lpstr>Twinkl</vt:lpstr>
      <vt:lpstr>Office Theme</vt:lpstr>
      <vt:lpstr>PowerPoint Presentation</vt:lpstr>
      <vt:lpstr>Meet the Team</vt:lpstr>
      <vt:lpstr>Topics</vt:lpstr>
      <vt:lpstr>Learning and Playing</vt:lpstr>
      <vt:lpstr>Continuous Provision </vt:lpstr>
      <vt:lpstr>Rainbow Challenges</vt:lpstr>
      <vt:lpstr>Reading</vt:lpstr>
      <vt:lpstr>Homework</vt:lpstr>
      <vt:lpstr>Uniform</vt:lpstr>
      <vt:lpstr>Contact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Beasley</dc:creator>
  <cp:lastModifiedBy>Mrs J. Leake</cp:lastModifiedBy>
  <cp:revision>379</cp:revision>
  <dcterms:created xsi:type="dcterms:W3CDTF">2020-11-03T14:51:32Z</dcterms:created>
  <dcterms:modified xsi:type="dcterms:W3CDTF">2026-10-02T07:33:58Z</dcterms:modified>
</cp:coreProperties>
</file>